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77" name="Shape 377"/>
          <p:cNvSpPr/>
          <p:nvPr>
            <p:ph type="sldImg"/>
          </p:nvPr>
        </p:nvSpPr>
        <p:spPr>
          <a:xfrm>
            <a:off x="1143000" y="685800"/>
            <a:ext cx="4572000" cy="3429000"/>
          </a:xfrm>
          <a:prstGeom prst="rect">
            <a:avLst/>
          </a:prstGeom>
        </p:spPr>
        <p:txBody>
          <a:bodyPr/>
          <a:lstStyle/>
          <a:p>
            <a:pPr/>
          </a:p>
        </p:txBody>
      </p:sp>
      <p:sp>
        <p:nvSpPr>
          <p:cNvPr id="378" name="Shape 3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 Id="rId3" Type="http://schemas.openxmlformats.org/officeDocument/2006/relationships/hyperlink" Target="https://useast.ensembl.org/Homo_sapiens/Gene/Summary?g=ENSG00000102317;r=X:48574449-4858116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9" name="Shape 1139"/>
          <p:cNvSpPr/>
          <p:nvPr>
            <p:ph type="sldImg"/>
          </p:nvPr>
        </p:nvSpPr>
        <p:spPr>
          <a:prstGeom prst="rect">
            <a:avLst/>
          </a:prstGeom>
        </p:spPr>
        <p:txBody>
          <a:bodyPr/>
          <a:lstStyle/>
          <a:p>
            <a:pPr/>
          </a:p>
        </p:txBody>
      </p:sp>
      <p:sp>
        <p:nvSpPr>
          <p:cNvPr id="1140" name="Shape 114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ENSG00000102317</a:t>
            </a:r>
            <a:endParaRPr sz="2400"/>
          </a:p>
          <a:p>
            <a:pPr defTabSz="914400">
              <a:lnSpc>
                <a:spcPct val="100000"/>
              </a:lnSpc>
              <a:defRPr sz="1200">
                <a:latin typeface="Calibri"/>
                <a:ea typeface="Calibri"/>
                <a:cs typeface="Calibri"/>
                <a:sym typeface="Calibri"/>
              </a:defRPr>
            </a:pPr>
            <a:endParaRPr sz="2400"/>
          </a:p>
          <a:p>
            <a:pPr defTabSz="914400">
              <a:lnSpc>
                <a:spcPct val="100000"/>
              </a:lnSpc>
              <a:defRPr sz="1200" u="sng">
                <a:solidFill>
                  <a:srgbClr val="0563C1"/>
                </a:solidFill>
                <a:latin typeface="Calibri"/>
                <a:ea typeface="Calibri"/>
                <a:cs typeface="Calibri"/>
                <a:sym typeface="Calibri"/>
              </a:defRPr>
            </a:pPr>
            <a:r>
              <a:rPr>
                <a:uFill>
                  <a:solidFill>
                    <a:srgbClr val="0563C1"/>
                  </a:solidFill>
                </a:uFill>
                <a:hlinkClick r:id="rId3" invalidUrl="" action="" tgtFrame="" tooltip="" history="1" highlightClick="0" endSnd="0"/>
              </a:rPr>
              <a:t>https://useast.ensembl.org/Homo_sapiens/Gene/Summary?g=ENSG00000102317;r=X:48574449-48581162</a:t>
            </a:r>
            <a:endParaRPr sz="2400"/>
          </a:p>
          <a:p>
            <a:pPr defTabSz="914400">
              <a:lnSpc>
                <a:spcPct val="100000"/>
              </a:lnSpc>
              <a:defRPr sz="1200">
                <a:latin typeface="Calibri"/>
                <a:ea typeface="Calibri"/>
                <a:cs typeface="Calibri"/>
                <a:sym typeface="Calibri"/>
              </a:defRPr>
            </a:pPr>
            <a:endParaRPr sz="2400"/>
          </a:p>
          <a:p>
            <a:pPr defTabSz="914400">
              <a:lnSpc>
                <a:spcPct val="100000"/>
              </a:lnSpc>
              <a:defRPr sz="1200">
                <a:latin typeface="Calibri"/>
                <a:ea typeface="Calibri"/>
                <a:cs typeface="Calibri"/>
                <a:sym typeface="Calibri"/>
              </a:defRPr>
            </a:pPr>
            <a:r>
              <a:t>https://observablehq.com/@aglucaci/compare-busted-analysis-results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3080999"/>
            <a:ext cx="368505" cy="374600"/>
          </a:xfrm>
          <a:prstGeom prst="rect">
            <a:avLst/>
          </a:prstGeom>
        </p:spPr>
        <p:txBody>
          <a:bodyPr/>
          <a:lstStyle>
            <a:lvl1pPr algn="ctr">
              <a:defRPr sz="1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49" name="Body Level One…"/>
          <p:cNvSpPr txBox="1"/>
          <p:nvPr>
            <p:ph type="body" idx="1"/>
          </p:nvPr>
        </p:nvSpPr>
        <p:spPr>
          <a:xfrm>
            <a:off x="1689100" y="1778000"/>
            <a:ext cx="21005800" cy="10160000"/>
          </a:xfrm>
          <a:prstGeom prst="rect">
            <a:avLst/>
          </a:prstGeom>
        </p:spPr>
        <p:txBody>
          <a:bodyPr anchor="ctr"/>
          <a:lstStyle>
            <a:lvl1pPr marL="635000" indent="-635000" defTabSz="825500">
              <a:lnSpc>
                <a:spcPct val="100000"/>
              </a:lnSpc>
              <a:spcBef>
                <a:spcPts val="5900"/>
              </a:spcBef>
              <a:buSzPct val="125000"/>
            </a:lvl1pPr>
            <a:lvl2pPr marL="1270000" indent="-635000" defTabSz="825500">
              <a:lnSpc>
                <a:spcPct val="100000"/>
              </a:lnSpc>
              <a:spcBef>
                <a:spcPts val="5900"/>
              </a:spcBef>
              <a:buSzPct val="125000"/>
            </a:lvl2pPr>
            <a:lvl3pPr marL="1905000" indent="-635000" defTabSz="825500">
              <a:lnSpc>
                <a:spcPct val="100000"/>
              </a:lnSpc>
              <a:spcBef>
                <a:spcPts val="5900"/>
              </a:spcBef>
              <a:buSzPct val="125000"/>
            </a:lvl3pPr>
            <a:lvl4pPr marL="2540000" indent="-635000" defTabSz="825500">
              <a:lnSpc>
                <a:spcPct val="100000"/>
              </a:lnSpc>
              <a:spcBef>
                <a:spcPts val="5900"/>
              </a:spcBef>
              <a:buSzPct val="125000"/>
            </a:lvl4pPr>
            <a:lvl5pPr marL="3175000" indent="-635000" defTabSz="825500">
              <a:lnSpc>
                <a:spcPct val="100000"/>
              </a:lnSpc>
              <a:spcBef>
                <a:spcPts val="5900"/>
              </a:spcBef>
              <a:buSzPct val="125000"/>
            </a:lvl5p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11959031" y="13081000"/>
            <a:ext cx="453238" cy="461059"/>
          </a:xfrm>
          <a:prstGeom prst="rect">
            <a:avLst/>
          </a:prstGeom>
        </p:spPr>
        <p:txBody>
          <a:bodyPr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gradFill flip="none" rotWithShape="1">
          <a:gsLst>
            <a:gs pos="13000">
              <a:srgbClr val="D092A7">
                <a:alpha val="65375"/>
              </a:srgbClr>
            </a:gs>
            <a:gs pos="44000">
              <a:srgbClr val="E7BC29">
                <a:alpha val="45000"/>
              </a:srgbClr>
            </a:gs>
            <a:gs pos="79000">
              <a:srgbClr val="FEFAC9">
                <a:alpha val="64999"/>
              </a:srgbClr>
            </a:gs>
          </a:gsLst>
          <a:lin ang="18900000" scaled="0"/>
        </a:gradFill>
      </p:bgPr>
    </p:bg>
    <p:spTree>
      <p:nvGrpSpPr>
        <p:cNvPr id="1" name=""/>
        <p:cNvGrpSpPr/>
        <p:nvPr/>
      </p:nvGrpSpPr>
      <p:grpSpPr>
        <a:xfrm>
          <a:off x="0" y="0"/>
          <a:ext cx="0" cy="0"/>
          <a:chOff x="0" y="0"/>
          <a:chExt cx="0" cy="0"/>
        </a:xfrm>
      </p:grpSpPr>
      <p:pic>
        <p:nvPicPr>
          <p:cNvPr id="157" name="Picture 2" descr="Picture 2"/>
          <p:cNvPicPr>
            <a:picLocks noChangeAspect="1"/>
          </p:cNvPicPr>
          <p:nvPr/>
        </p:nvPicPr>
        <p:blipFill>
          <a:blip r:embed="rId2">
            <a:extLst/>
          </a:blip>
          <a:stretch>
            <a:fillRect/>
          </a:stretch>
        </p:blipFill>
        <p:spPr>
          <a:xfrm>
            <a:off x="0" y="-3"/>
            <a:ext cx="24384007" cy="13716003"/>
          </a:xfrm>
          <a:prstGeom prst="rect">
            <a:avLst/>
          </a:prstGeom>
          <a:ln w="12700">
            <a:miter lim="400000"/>
          </a:ln>
        </p:spPr>
      </p:pic>
      <p:grpSp>
        <p:nvGrpSpPr>
          <p:cNvPr id="196" name="Group 7"/>
          <p:cNvGrpSpPr/>
          <p:nvPr/>
        </p:nvGrpSpPr>
        <p:grpSpPr>
          <a:xfrm>
            <a:off x="-28577" y="0"/>
            <a:ext cx="24107778" cy="13716002"/>
            <a:chOff x="0" y="0"/>
            <a:chExt cx="24107775" cy="13716001"/>
          </a:xfrm>
        </p:grpSpPr>
        <p:grpSp>
          <p:nvGrpSpPr>
            <p:cNvPr id="184" name="Group 8"/>
            <p:cNvGrpSpPr/>
            <p:nvPr/>
          </p:nvGrpSpPr>
          <p:grpSpPr>
            <a:xfrm>
              <a:off x="0" y="0"/>
              <a:ext cx="2427289" cy="13716002"/>
              <a:chOff x="0" y="0"/>
              <a:chExt cx="2427288" cy="13716000"/>
            </a:xfrm>
          </p:grpSpPr>
          <p:sp>
            <p:nvSpPr>
              <p:cNvPr id="158" name="Rectangle 5"/>
              <p:cNvSpPr/>
              <p:nvPr/>
            </p:nvSpPr>
            <p:spPr>
              <a:xfrm>
                <a:off x="257175" y="9526"/>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59" name="Freeform 6"/>
              <p:cNvSpPr/>
              <p:nvPr/>
            </p:nvSpPr>
            <p:spPr>
              <a:xfrm>
                <a:off x="95250" y="43529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0" name="Freeform 7"/>
              <p:cNvSpPr/>
              <p:nvPr/>
            </p:nvSpPr>
            <p:spPr>
              <a:xfrm>
                <a:off x="85726" y="8042275"/>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1" name="Freeform 8"/>
              <p:cNvSpPr/>
              <p:nvPr/>
            </p:nvSpPr>
            <p:spPr>
              <a:xfrm>
                <a:off x="428626" y="9526"/>
                <a:ext cx="739777" cy="3622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2" name="Freeform 9"/>
              <p:cNvSpPr/>
              <p:nvPr/>
            </p:nvSpPr>
            <p:spPr>
              <a:xfrm>
                <a:off x="1035050" y="3603625"/>
                <a:ext cx="381000"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3" name="Freeform 10"/>
              <p:cNvSpPr/>
              <p:nvPr/>
            </p:nvSpPr>
            <p:spPr>
              <a:xfrm>
                <a:off x="600076" y="9525"/>
                <a:ext cx="739777" cy="286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4" name="Freeform 11"/>
              <p:cNvSpPr/>
              <p:nvPr/>
            </p:nvSpPr>
            <p:spPr>
              <a:xfrm>
                <a:off x="1120776" y="0"/>
                <a:ext cx="304801"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5" name="Freeform 12"/>
              <p:cNvSpPr/>
              <p:nvPr/>
            </p:nvSpPr>
            <p:spPr>
              <a:xfrm>
                <a:off x="1206500" y="28416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6" name="Freeform 13"/>
              <p:cNvSpPr/>
              <p:nvPr/>
            </p:nvSpPr>
            <p:spPr>
              <a:xfrm>
                <a:off x="1206500" y="180657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7" name="Freeform 14"/>
              <p:cNvSpPr/>
              <p:nvPr/>
            </p:nvSpPr>
            <p:spPr>
              <a:xfrm>
                <a:off x="1311276" y="0"/>
                <a:ext cx="844551" cy="1054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8" name="Freeform 15"/>
              <p:cNvSpPr/>
              <p:nvPr/>
            </p:nvSpPr>
            <p:spPr>
              <a:xfrm>
                <a:off x="2084387" y="977899"/>
                <a:ext cx="295276" cy="295277"/>
              </a:xfrm>
              <a:custGeom>
                <a:avLst/>
                <a:gdLst/>
                <a:ahLst/>
                <a:cxnLst>
                  <a:cxn ang="0">
                    <a:pos x="wd2" y="hd2"/>
                  </a:cxn>
                  <a:cxn ang="5400000">
                    <a:pos x="wd2" y="hd2"/>
                  </a:cxn>
                  <a:cxn ang="10800000">
                    <a:pos x="wd2" y="hd2"/>
                  </a:cxn>
                  <a:cxn ang="16200000">
                    <a:pos x="wd2" y="hd2"/>
                  </a:cxn>
                </a:cxnLst>
                <a:rect l="0" t="0" r="r" b="b"/>
                <a:pathLst>
                  <a:path w="19694" h="21600" fill="norm" stroke="1"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69" name="Freeform 17"/>
              <p:cNvSpPr/>
              <p:nvPr/>
            </p:nvSpPr>
            <p:spPr>
              <a:xfrm>
                <a:off x="47626" y="3603625"/>
                <a:ext cx="247651" cy="25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21600"/>
                    </a:moveTo>
                    <a:lnTo>
                      <a:pt x="0" y="19170"/>
                    </a:lnTo>
                    <a:lnTo>
                      <a:pt x="19108" y="0"/>
                    </a:lnTo>
                    <a:lnTo>
                      <a:pt x="21600" y="2430"/>
                    </a:lnTo>
                    <a:lnTo>
                      <a:pt x="166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0" name="Freeform 18"/>
              <p:cNvSpPr/>
              <p:nvPr/>
            </p:nvSpPr>
            <p:spPr>
              <a:xfrm>
                <a:off x="9526" y="7099299"/>
                <a:ext cx="295277" cy="962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1" name="Freeform 19"/>
              <p:cNvSpPr/>
              <p:nvPr/>
            </p:nvSpPr>
            <p:spPr>
              <a:xfrm>
                <a:off x="285750" y="2765425"/>
                <a:ext cx="285750" cy="95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2" name="Freeform 20"/>
              <p:cNvSpPr/>
              <p:nvPr/>
            </p:nvSpPr>
            <p:spPr>
              <a:xfrm>
                <a:off x="438150" y="3698875"/>
                <a:ext cx="228600" cy="21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3" name="Rectangle 21"/>
              <p:cNvSpPr/>
              <p:nvPr/>
            </p:nvSpPr>
            <p:spPr>
              <a:xfrm>
                <a:off x="295275" y="9324975"/>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4" name="Freeform 22"/>
              <p:cNvSpPr/>
              <p:nvPr/>
            </p:nvSpPr>
            <p:spPr>
              <a:xfrm>
                <a:off x="476250" y="10083799"/>
                <a:ext cx="739777"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5" name="Freeform 23"/>
              <p:cNvSpPr/>
              <p:nvPr/>
            </p:nvSpPr>
            <p:spPr>
              <a:xfrm>
                <a:off x="133350" y="8963025"/>
                <a:ext cx="381000"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6" name="Freeform 24"/>
              <p:cNvSpPr/>
              <p:nvPr/>
            </p:nvSpPr>
            <p:spPr>
              <a:xfrm>
                <a:off x="0" y="11255375"/>
                <a:ext cx="171450" cy="2432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7" name="Freeform 25"/>
              <p:cNvSpPr/>
              <p:nvPr/>
            </p:nvSpPr>
            <p:spPr>
              <a:xfrm>
                <a:off x="1082676" y="97345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8" name="Freeform 26"/>
              <p:cNvSpPr/>
              <p:nvPr/>
            </p:nvSpPr>
            <p:spPr>
              <a:xfrm>
                <a:off x="647700" y="10845799"/>
                <a:ext cx="749300" cy="285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79" name="Freeform 27"/>
              <p:cNvSpPr/>
              <p:nvPr/>
            </p:nvSpPr>
            <p:spPr>
              <a:xfrm>
                <a:off x="1168400" y="11890375"/>
                <a:ext cx="304800"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0" name="Freeform 28"/>
              <p:cNvSpPr/>
              <p:nvPr/>
            </p:nvSpPr>
            <p:spPr>
              <a:xfrm>
                <a:off x="1254126" y="1049337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1" name="Freeform 29"/>
              <p:cNvSpPr/>
              <p:nvPr/>
            </p:nvSpPr>
            <p:spPr>
              <a:xfrm>
                <a:off x="1254126" y="1152842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2" name="Freeform 30"/>
              <p:cNvSpPr/>
              <p:nvPr/>
            </p:nvSpPr>
            <p:spPr>
              <a:xfrm>
                <a:off x="1368426" y="12661899"/>
                <a:ext cx="835026" cy="103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3" name="Freeform 31"/>
              <p:cNvSpPr/>
              <p:nvPr/>
            </p:nvSpPr>
            <p:spPr>
              <a:xfrm>
                <a:off x="2127250" y="12442825"/>
                <a:ext cx="300039" cy="295276"/>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nvGrpSpPr>
            <p:cNvPr id="195" name="Group 9"/>
            <p:cNvGrpSpPr/>
            <p:nvPr/>
          </p:nvGrpSpPr>
          <p:grpSpPr>
            <a:xfrm>
              <a:off x="22772687" y="0"/>
              <a:ext cx="1335089" cy="13696951"/>
              <a:chOff x="0" y="0"/>
              <a:chExt cx="1335088" cy="13696950"/>
            </a:xfrm>
          </p:grpSpPr>
          <p:sp>
            <p:nvSpPr>
              <p:cNvPr id="185" name="Freeform 32"/>
              <p:cNvSpPr/>
              <p:nvPr/>
            </p:nvSpPr>
            <p:spPr>
              <a:xfrm>
                <a:off x="223838" y="0"/>
                <a:ext cx="835027" cy="1025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6" name="Freeform 33"/>
              <p:cNvSpPr/>
              <p:nvPr/>
            </p:nvSpPr>
            <p:spPr>
              <a:xfrm>
                <a:off x="0" y="949325"/>
                <a:ext cx="300039" cy="304801"/>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7" name="Freeform 34"/>
              <p:cNvSpPr/>
              <p:nvPr/>
            </p:nvSpPr>
            <p:spPr>
              <a:xfrm>
                <a:off x="519112" y="3079749"/>
                <a:ext cx="377827"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8" name="Freeform 35"/>
              <p:cNvSpPr/>
              <p:nvPr/>
            </p:nvSpPr>
            <p:spPr>
              <a:xfrm>
                <a:off x="319088" y="11388725"/>
                <a:ext cx="596901" cy="2308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89" name="Freeform 36"/>
              <p:cNvSpPr/>
              <p:nvPr/>
            </p:nvSpPr>
            <p:spPr>
              <a:xfrm>
                <a:off x="801688" y="11102975"/>
                <a:ext cx="314327" cy="311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90" name="Freeform 37"/>
              <p:cNvSpPr/>
              <p:nvPr/>
            </p:nvSpPr>
            <p:spPr>
              <a:xfrm>
                <a:off x="677862" y="9525"/>
                <a:ext cx="609601" cy="3089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91" name="Freeform 38"/>
              <p:cNvSpPr/>
              <p:nvPr/>
            </p:nvSpPr>
            <p:spPr>
              <a:xfrm>
                <a:off x="528638" y="9734549"/>
                <a:ext cx="377827"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92" name="Freeform 39"/>
              <p:cNvSpPr/>
              <p:nvPr/>
            </p:nvSpPr>
            <p:spPr>
              <a:xfrm>
                <a:off x="138112" y="10093325"/>
                <a:ext cx="615951"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93" name="Freeform 40"/>
              <p:cNvSpPr/>
              <p:nvPr/>
            </p:nvSpPr>
            <p:spPr>
              <a:xfrm>
                <a:off x="954088" y="128333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194" name="Rectangle 41"/>
              <p:cNvSpPr/>
              <p:nvPr/>
            </p:nvSpPr>
            <p:spPr>
              <a:xfrm>
                <a:off x="1135062" y="13192125"/>
                <a:ext cx="47627" cy="504825"/>
              </a:xfrm>
              <a:prstGeom prst="rect">
                <a:avLst/>
              </a:pr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sp>
        <p:nvSpPr>
          <p:cNvPr id="197" name="Title Text"/>
          <p:cNvSpPr txBox="1"/>
          <p:nvPr>
            <p:ph type="title"/>
          </p:nvPr>
        </p:nvSpPr>
        <p:spPr>
          <a:xfrm>
            <a:off x="2282825" y="1237036"/>
            <a:ext cx="19811997" cy="2957141"/>
          </a:xfrm>
          <a:prstGeom prst="rect">
            <a:avLst/>
          </a:prstGeom>
        </p:spPr>
        <p:txBody>
          <a:bodyPr lIns="91439" tIns="91439" rIns="91439" bIns="91439" anchor="ctr"/>
          <a:lstStyle>
            <a:lvl1pPr defTabSz="1828800">
              <a:lnSpc>
                <a:spcPct val="90000"/>
              </a:lnSpc>
              <a:defRPr b="0" cap="all" spc="0" sz="7200">
                <a:latin typeface="Tw Cen MT"/>
                <a:ea typeface="Tw Cen MT"/>
                <a:cs typeface="Tw Cen MT"/>
                <a:sym typeface="Tw Cen MT"/>
              </a:defRPr>
            </a:lvl1pPr>
          </a:lstStyle>
          <a:p>
            <a:pPr/>
            <a:r>
              <a:t>Title Text</a:t>
            </a:r>
          </a:p>
        </p:txBody>
      </p:sp>
      <p:sp>
        <p:nvSpPr>
          <p:cNvPr id="198" name="Body Level One…"/>
          <p:cNvSpPr txBox="1"/>
          <p:nvPr>
            <p:ph type="body" idx="1"/>
          </p:nvPr>
        </p:nvSpPr>
        <p:spPr>
          <a:xfrm>
            <a:off x="2282824" y="4498973"/>
            <a:ext cx="19811999" cy="7083429"/>
          </a:xfrm>
          <a:prstGeom prst="rect">
            <a:avLst/>
          </a:prstGeom>
        </p:spPr>
        <p:txBody>
          <a:bodyPr lIns="91439" tIns="91439" rIns="91439" bIns="91439"/>
          <a:lstStyle>
            <a:lvl1pPr marL="457200" indent="-457200" defTabSz="1828800">
              <a:lnSpc>
                <a:spcPct val="120000"/>
              </a:lnSpc>
              <a:spcBef>
                <a:spcPts val="2000"/>
              </a:spcBef>
              <a:buSzPct val="125000"/>
              <a:buFont typeface="Arial"/>
              <a:defRPr>
                <a:latin typeface="Tw Cen MT"/>
                <a:ea typeface="Tw Cen MT"/>
                <a:cs typeface="Tw Cen MT"/>
                <a:sym typeface="Tw Cen MT"/>
              </a:defRPr>
            </a:lvl1pPr>
            <a:lvl2pPr marL="1005839" indent="-548639" defTabSz="1828800">
              <a:lnSpc>
                <a:spcPct val="120000"/>
              </a:lnSpc>
              <a:spcBef>
                <a:spcPts val="2000"/>
              </a:spcBef>
              <a:buSzPct val="125000"/>
              <a:buFont typeface="Arial"/>
              <a:defRPr>
                <a:latin typeface="Tw Cen MT"/>
                <a:ea typeface="Tw Cen MT"/>
                <a:cs typeface="Tw Cen MT"/>
                <a:sym typeface="Tw Cen MT"/>
              </a:defRPr>
            </a:lvl2pPr>
            <a:lvl3pPr marL="1524000" defTabSz="1828800">
              <a:lnSpc>
                <a:spcPct val="120000"/>
              </a:lnSpc>
              <a:spcBef>
                <a:spcPts val="2000"/>
              </a:spcBef>
              <a:buSzPct val="125000"/>
              <a:buFont typeface="Arial"/>
              <a:defRPr>
                <a:latin typeface="Tw Cen MT"/>
                <a:ea typeface="Tw Cen MT"/>
                <a:cs typeface="Tw Cen MT"/>
                <a:sym typeface="Tw Cen MT"/>
              </a:defRPr>
            </a:lvl3pPr>
            <a:lvl4pPr marL="2057400" indent="-685800" defTabSz="1828800">
              <a:lnSpc>
                <a:spcPct val="120000"/>
              </a:lnSpc>
              <a:spcBef>
                <a:spcPts val="2000"/>
              </a:spcBef>
              <a:buSzPct val="125000"/>
              <a:buFont typeface="Arial"/>
              <a:defRPr>
                <a:latin typeface="Tw Cen MT"/>
                <a:ea typeface="Tw Cen MT"/>
                <a:cs typeface="Tw Cen MT"/>
                <a:sym typeface="Tw Cen MT"/>
              </a:defRPr>
            </a:lvl4pPr>
            <a:lvl5pPr marL="2514600" indent="-685800" defTabSz="1828800">
              <a:lnSpc>
                <a:spcPct val="120000"/>
              </a:lnSpc>
              <a:spcBef>
                <a:spcPts val="2000"/>
              </a:spcBef>
              <a:buSzPct val="125000"/>
              <a:buFont typeface="Arial"/>
              <a:defRPr>
                <a:latin typeface="Tw Cen MT"/>
                <a:ea typeface="Tw Cen MT"/>
                <a:cs typeface="Tw Cen MT"/>
                <a:sym typeface="Tw Cen MT"/>
              </a:defRPr>
            </a:lvl5pPr>
          </a:lstStyle>
          <a:p>
            <a:pPr/>
            <a:r>
              <a:t>Body Level One</a:t>
            </a:r>
          </a:p>
          <a:p>
            <a:pPr lvl="1"/>
            <a:r>
              <a:t>Body Level Two</a:t>
            </a:r>
          </a:p>
          <a:p>
            <a:pPr lvl="2"/>
            <a:r>
              <a:t>Body Level Three</a:t>
            </a:r>
          </a:p>
          <a:p>
            <a:pPr lvl="3"/>
            <a:r>
              <a:t>Body Level Four</a:t>
            </a:r>
          </a:p>
          <a:p>
            <a:pPr lvl="4"/>
            <a:r>
              <a:t>Body Level Five</a:t>
            </a:r>
          </a:p>
        </p:txBody>
      </p:sp>
      <p:sp>
        <p:nvSpPr>
          <p:cNvPr id="199" name="Slide Number"/>
          <p:cNvSpPr txBox="1"/>
          <p:nvPr>
            <p:ph type="sldNum" sz="quarter" idx="2"/>
          </p:nvPr>
        </p:nvSpPr>
        <p:spPr>
          <a:xfrm>
            <a:off x="21618945" y="11900532"/>
            <a:ext cx="475874" cy="462281"/>
          </a:xfrm>
          <a:prstGeom prst="rect">
            <a:avLst/>
          </a:prstGeom>
        </p:spPr>
        <p:txBody>
          <a:bodyPr lIns="91439" tIns="91439" rIns="91439" bIns="91439" anchor="ctr"/>
          <a:lstStyle>
            <a:lvl1pPr defTabSz="914400">
              <a:defRPr sz="2000">
                <a:solidFill>
                  <a:srgbClr val="888888"/>
                </a:solidFill>
                <a:latin typeface="Tw Cen MT"/>
                <a:ea typeface="Tw Cen MT"/>
                <a:cs typeface="Tw Cen MT"/>
                <a:sym typeface="Tw Cen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gradFill flip="none" rotWithShape="1">
          <a:gsLst>
            <a:gs pos="13000">
              <a:srgbClr val="D092A7">
                <a:alpha val="65375"/>
              </a:srgbClr>
            </a:gs>
            <a:gs pos="44000">
              <a:srgbClr val="E7BC29">
                <a:alpha val="45000"/>
              </a:srgbClr>
            </a:gs>
            <a:gs pos="79000">
              <a:srgbClr val="FEFAC9">
                <a:alpha val="64999"/>
              </a:srgbClr>
            </a:gs>
          </a:gsLst>
          <a:lin ang="18900000" scaled="0"/>
        </a:gradFill>
      </p:bgPr>
    </p:bg>
    <p:spTree>
      <p:nvGrpSpPr>
        <p:cNvPr id="1" name=""/>
        <p:cNvGrpSpPr/>
        <p:nvPr/>
      </p:nvGrpSpPr>
      <p:grpSpPr>
        <a:xfrm>
          <a:off x="0" y="0"/>
          <a:ext cx="0" cy="0"/>
          <a:chOff x="0" y="0"/>
          <a:chExt cx="0" cy="0"/>
        </a:xfrm>
      </p:grpSpPr>
      <p:pic>
        <p:nvPicPr>
          <p:cNvPr id="206" name="Picture 2" descr="Picture 2"/>
          <p:cNvPicPr>
            <a:picLocks noChangeAspect="1"/>
          </p:cNvPicPr>
          <p:nvPr/>
        </p:nvPicPr>
        <p:blipFill>
          <a:blip r:embed="rId2">
            <a:extLst/>
          </a:blip>
          <a:stretch>
            <a:fillRect/>
          </a:stretch>
        </p:blipFill>
        <p:spPr>
          <a:xfrm>
            <a:off x="0" y="-3"/>
            <a:ext cx="24384007" cy="13716003"/>
          </a:xfrm>
          <a:prstGeom prst="rect">
            <a:avLst/>
          </a:prstGeom>
          <a:ln w="12700">
            <a:miter lim="400000"/>
          </a:ln>
        </p:spPr>
      </p:pic>
      <p:grpSp>
        <p:nvGrpSpPr>
          <p:cNvPr id="245" name="Group 7"/>
          <p:cNvGrpSpPr/>
          <p:nvPr/>
        </p:nvGrpSpPr>
        <p:grpSpPr>
          <a:xfrm>
            <a:off x="-28577" y="0"/>
            <a:ext cx="24107778" cy="13716002"/>
            <a:chOff x="0" y="0"/>
            <a:chExt cx="24107775" cy="13716001"/>
          </a:xfrm>
        </p:grpSpPr>
        <p:grpSp>
          <p:nvGrpSpPr>
            <p:cNvPr id="233" name="Group 8"/>
            <p:cNvGrpSpPr/>
            <p:nvPr/>
          </p:nvGrpSpPr>
          <p:grpSpPr>
            <a:xfrm>
              <a:off x="0" y="0"/>
              <a:ext cx="2427289" cy="13716002"/>
              <a:chOff x="0" y="0"/>
              <a:chExt cx="2427288" cy="13716000"/>
            </a:xfrm>
          </p:grpSpPr>
          <p:sp>
            <p:nvSpPr>
              <p:cNvPr id="207" name="Rectangle 5"/>
              <p:cNvSpPr/>
              <p:nvPr/>
            </p:nvSpPr>
            <p:spPr>
              <a:xfrm>
                <a:off x="257175" y="9526"/>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08" name="Freeform 6"/>
              <p:cNvSpPr/>
              <p:nvPr/>
            </p:nvSpPr>
            <p:spPr>
              <a:xfrm>
                <a:off x="95250" y="43529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09" name="Freeform 7"/>
              <p:cNvSpPr/>
              <p:nvPr/>
            </p:nvSpPr>
            <p:spPr>
              <a:xfrm>
                <a:off x="85726" y="8042275"/>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0" name="Freeform 8"/>
              <p:cNvSpPr/>
              <p:nvPr/>
            </p:nvSpPr>
            <p:spPr>
              <a:xfrm>
                <a:off x="428626" y="9526"/>
                <a:ext cx="739777" cy="3622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1" name="Freeform 9"/>
              <p:cNvSpPr/>
              <p:nvPr/>
            </p:nvSpPr>
            <p:spPr>
              <a:xfrm>
                <a:off x="1035050" y="3603625"/>
                <a:ext cx="381000"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2" name="Freeform 10"/>
              <p:cNvSpPr/>
              <p:nvPr/>
            </p:nvSpPr>
            <p:spPr>
              <a:xfrm>
                <a:off x="600076" y="9525"/>
                <a:ext cx="739777" cy="286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3" name="Freeform 11"/>
              <p:cNvSpPr/>
              <p:nvPr/>
            </p:nvSpPr>
            <p:spPr>
              <a:xfrm>
                <a:off x="1120776" y="0"/>
                <a:ext cx="304801"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4" name="Freeform 12"/>
              <p:cNvSpPr/>
              <p:nvPr/>
            </p:nvSpPr>
            <p:spPr>
              <a:xfrm>
                <a:off x="1206500" y="28416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5" name="Freeform 13"/>
              <p:cNvSpPr/>
              <p:nvPr/>
            </p:nvSpPr>
            <p:spPr>
              <a:xfrm>
                <a:off x="1206500" y="180657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6" name="Freeform 14"/>
              <p:cNvSpPr/>
              <p:nvPr/>
            </p:nvSpPr>
            <p:spPr>
              <a:xfrm>
                <a:off x="1311276" y="0"/>
                <a:ext cx="844551" cy="1054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7" name="Freeform 15"/>
              <p:cNvSpPr/>
              <p:nvPr/>
            </p:nvSpPr>
            <p:spPr>
              <a:xfrm>
                <a:off x="2084387" y="977899"/>
                <a:ext cx="295276" cy="295277"/>
              </a:xfrm>
              <a:custGeom>
                <a:avLst/>
                <a:gdLst/>
                <a:ahLst/>
                <a:cxnLst>
                  <a:cxn ang="0">
                    <a:pos x="wd2" y="hd2"/>
                  </a:cxn>
                  <a:cxn ang="5400000">
                    <a:pos x="wd2" y="hd2"/>
                  </a:cxn>
                  <a:cxn ang="10800000">
                    <a:pos x="wd2" y="hd2"/>
                  </a:cxn>
                  <a:cxn ang="16200000">
                    <a:pos x="wd2" y="hd2"/>
                  </a:cxn>
                </a:cxnLst>
                <a:rect l="0" t="0" r="r" b="b"/>
                <a:pathLst>
                  <a:path w="19694" h="21600" fill="norm" stroke="1"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8" name="Freeform 17"/>
              <p:cNvSpPr/>
              <p:nvPr/>
            </p:nvSpPr>
            <p:spPr>
              <a:xfrm>
                <a:off x="47626" y="3603625"/>
                <a:ext cx="247651" cy="25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21600"/>
                    </a:moveTo>
                    <a:lnTo>
                      <a:pt x="0" y="19170"/>
                    </a:lnTo>
                    <a:lnTo>
                      <a:pt x="19108" y="0"/>
                    </a:lnTo>
                    <a:lnTo>
                      <a:pt x="21600" y="2430"/>
                    </a:lnTo>
                    <a:lnTo>
                      <a:pt x="166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19" name="Freeform 18"/>
              <p:cNvSpPr/>
              <p:nvPr/>
            </p:nvSpPr>
            <p:spPr>
              <a:xfrm>
                <a:off x="9526" y="7099299"/>
                <a:ext cx="295277" cy="962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0" name="Freeform 19"/>
              <p:cNvSpPr/>
              <p:nvPr/>
            </p:nvSpPr>
            <p:spPr>
              <a:xfrm>
                <a:off x="285750" y="2765425"/>
                <a:ext cx="285750" cy="95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1" name="Freeform 20"/>
              <p:cNvSpPr/>
              <p:nvPr/>
            </p:nvSpPr>
            <p:spPr>
              <a:xfrm>
                <a:off x="438150" y="3698875"/>
                <a:ext cx="228600" cy="21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2" name="Rectangle 21"/>
              <p:cNvSpPr/>
              <p:nvPr/>
            </p:nvSpPr>
            <p:spPr>
              <a:xfrm>
                <a:off x="295275" y="9324975"/>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3" name="Freeform 22"/>
              <p:cNvSpPr/>
              <p:nvPr/>
            </p:nvSpPr>
            <p:spPr>
              <a:xfrm>
                <a:off x="476250" y="10083799"/>
                <a:ext cx="739777"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4" name="Freeform 23"/>
              <p:cNvSpPr/>
              <p:nvPr/>
            </p:nvSpPr>
            <p:spPr>
              <a:xfrm>
                <a:off x="133350" y="8963025"/>
                <a:ext cx="381000"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5" name="Freeform 24"/>
              <p:cNvSpPr/>
              <p:nvPr/>
            </p:nvSpPr>
            <p:spPr>
              <a:xfrm>
                <a:off x="0" y="11255375"/>
                <a:ext cx="171450" cy="2432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6" name="Freeform 25"/>
              <p:cNvSpPr/>
              <p:nvPr/>
            </p:nvSpPr>
            <p:spPr>
              <a:xfrm>
                <a:off x="1082676" y="97345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7" name="Freeform 26"/>
              <p:cNvSpPr/>
              <p:nvPr/>
            </p:nvSpPr>
            <p:spPr>
              <a:xfrm>
                <a:off x="647700" y="10845799"/>
                <a:ext cx="749300" cy="285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8" name="Freeform 27"/>
              <p:cNvSpPr/>
              <p:nvPr/>
            </p:nvSpPr>
            <p:spPr>
              <a:xfrm>
                <a:off x="1168400" y="11890375"/>
                <a:ext cx="304800"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29" name="Freeform 28"/>
              <p:cNvSpPr/>
              <p:nvPr/>
            </p:nvSpPr>
            <p:spPr>
              <a:xfrm>
                <a:off x="1254126" y="1049337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0" name="Freeform 29"/>
              <p:cNvSpPr/>
              <p:nvPr/>
            </p:nvSpPr>
            <p:spPr>
              <a:xfrm>
                <a:off x="1254126" y="1152842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1" name="Freeform 30"/>
              <p:cNvSpPr/>
              <p:nvPr/>
            </p:nvSpPr>
            <p:spPr>
              <a:xfrm>
                <a:off x="1368426" y="12661899"/>
                <a:ext cx="835026" cy="103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2" name="Freeform 31"/>
              <p:cNvSpPr/>
              <p:nvPr/>
            </p:nvSpPr>
            <p:spPr>
              <a:xfrm>
                <a:off x="2127250" y="12442825"/>
                <a:ext cx="300039" cy="295276"/>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nvGrpSpPr>
            <p:cNvPr id="244" name="Group 9"/>
            <p:cNvGrpSpPr/>
            <p:nvPr/>
          </p:nvGrpSpPr>
          <p:grpSpPr>
            <a:xfrm>
              <a:off x="22772687" y="0"/>
              <a:ext cx="1335089" cy="13696951"/>
              <a:chOff x="0" y="0"/>
              <a:chExt cx="1335088" cy="13696950"/>
            </a:xfrm>
          </p:grpSpPr>
          <p:sp>
            <p:nvSpPr>
              <p:cNvPr id="234" name="Freeform 32"/>
              <p:cNvSpPr/>
              <p:nvPr/>
            </p:nvSpPr>
            <p:spPr>
              <a:xfrm>
                <a:off x="223838" y="0"/>
                <a:ext cx="835027" cy="1025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5" name="Freeform 33"/>
              <p:cNvSpPr/>
              <p:nvPr/>
            </p:nvSpPr>
            <p:spPr>
              <a:xfrm>
                <a:off x="0" y="949325"/>
                <a:ext cx="300039" cy="304801"/>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6" name="Freeform 34"/>
              <p:cNvSpPr/>
              <p:nvPr/>
            </p:nvSpPr>
            <p:spPr>
              <a:xfrm>
                <a:off x="519112" y="3079749"/>
                <a:ext cx="377827"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7" name="Freeform 35"/>
              <p:cNvSpPr/>
              <p:nvPr/>
            </p:nvSpPr>
            <p:spPr>
              <a:xfrm>
                <a:off x="319088" y="11388725"/>
                <a:ext cx="596901" cy="2308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8" name="Freeform 36"/>
              <p:cNvSpPr/>
              <p:nvPr/>
            </p:nvSpPr>
            <p:spPr>
              <a:xfrm>
                <a:off x="801688" y="11102975"/>
                <a:ext cx="314327" cy="311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39" name="Freeform 37"/>
              <p:cNvSpPr/>
              <p:nvPr/>
            </p:nvSpPr>
            <p:spPr>
              <a:xfrm>
                <a:off x="677862" y="9525"/>
                <a:ext cx="609601" cy="3089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40" name="Freeform 38"/>
              <p:cNvSpPr/>
              <p:nvPr/>
            </p:nvSpPr>
            <p:spPr>
              <a:xfrm>
                <a:off x="528638" y="9734549"/>
                <a:ext cx="377827"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41" name="Freeform 39"/>
              <p:cNvSpPr/>
              <p:nvPr/>
            </p:nvSpPr>
            <p:spPr>
              <a:xfrm>
                <a:off x="138112" y="10093325"/>
                <a:ext cx="615951"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42" name="Freeform 40"/>
              <p:cNvSpPr/>
              <p:nvPr/>
            </p:nvSpPr>
            <p:spPr>
              <a:xfrm>
                <a:off x="954088" y="128333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43" name="Rectangle 41"/>
              <p:cNvSpPr/>
              <p:nvPr/>
            </p:nvSpPr>
            <p:spPr>
              <a:xfrm>
                <a:off x="1135062" y="13192125"/>
                <a:ext cx="47627" cy="504825"/>
              </a:xfrm>
              <a:prstGeom prst="rect">
                <a:avLst/>
              </a:pr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sp>
        <p:nvSpPr>
          <p:cNvPr id="246" name="Title Text"/>
          <p:cNvSpPr txBox="1"/>
          <p:nvPr>
            <p:ph type="title"/>
          </p:nvPr>
        </p:nvSpPr>
        <p:spPr>
          <a:xfrm>
            <a:off x="2282822" y="2838451"/>
            <a:ext cx="19812001" cy="5705475"/>
          </a:xfrm>
          <a:prstGeom prst="rect">
            <a:avLst/>
          </a:prstGeom>
        </p:spPr>
        <p:txBody>
          <a:bodyPr lIns="91439" tIns="91439" rIns="91439" bIns="91439" anchor="b"/>
          <a:lstStyle>
            <a:lvl1pPr defTabSz="1828800">
              <a:lnSpc>
                <a:spcPct val="90000"/>
              </a:lnSpc>
              <a:defRPr b="0" cap="all" spc="0" sz="7200">
                <a:latin typeface="Tw Cen MT"/>
                <a:ea typeface="Tw Cen MT"/>
                <a:cs typeface="Tw Cen MT"/>
                <a:sym typeface="Tw Cen MT"/>
              </a:defRPr>
            </a:lvl1pPr>
          </a:lstStyle>
          <a:p>
            <a:pPr/>
            <a:r>
              <a:t>Title Text</a:t>
            </a:r>
          </a:p>
        </p:txBody>
      </p:sp>
      <p:sp>
        <p:nvSpPr>
          <p:cNvPr id="247" name="Body Level One…"/>
          <p:cNvSpPr txBox="1"/>
          <p:nvPr>
            <p:ph type="body" sz="quarter" idx="1"/>
          </p:nvPr>
        </p:nvSpPr>
        <p:spPr>
          <a:xfrm>
            <a:off x="2282822" y="8848724"/>
            <a:ext cx="19812001" cy="2749553"/>
          </a:xfrm>
          <a:prstGeom prst="rect">
            <a:avLst/>
          </a:prstGeom>
        </p:spPr>
        <p:txBody>
          <a:bodyPr lIns="91439" tIns="91439" rIns="91439" bIns="91439"/>
          <a:lstStyle>
            <a:lvl1pPr marL="0" indent="0" defTabSz="1828800">
              <a:lnSpc>
                <a:spcPct val="120000"/>
              </a:lnSpc>
              <a:spcBef>
                <a:spcPts val="2000"/>
              </a:spcBef>
              <a:buSzTx/>
              <a:buNone/>
              <a:defRPr cap="all" sz="3600">
                <a:solidFill>
                  <a:srgbClr val="888888"/>
                </a:solidFill>
                <a:latin typeface="Tw Cen MT"/>
                <a:ea typeface="Tw Cen MT"/>
                <a:cs typeface="Tw Cen MT"/>
                <a:sym typeface="Tw Cen MT"/>
              </a:defRPr>
            </a:lvl1pPr>
            <a:lvl2pPr marL="0" indent="457200" defTabSz="1828800">
              <a:lnSpc>
                <a:spcPct val="120000"/>
              </a:lnSpc>
              <a:spcBef>
                <a:spcPts val="2000"/>
              </a:spcBef>
              <a:buSzTx/>
              <a:buNone/>
              <a:defRPr cap="all" sz="3600">
                <a:solidFill>
                  <a:srgbClr val="888888"/>
                </a:solidFill>
                <a:latin typeface="Tw Cen MT"/>
                <a:ea typeface="Tw Cen MT"/>
                <a:cs typeface="Tw Cen MT"/>
                <a:sym typeface="Tw Cen MT"/>
              </a:defRPr>
            </a:lvl2pPr>
            <a:lvl3pPr marL="0" indent="914400" defTabSz="1828800">
              <a:lnSpc>
                <a:spcPct val="120000"/>
              </a:lnSpc>
              <a:spcBef>
                <a:spcPts val="2000"/>
              </a:spcBef>
              <a:buSzTx/>
              <a:buNone/>
              <a:defRPr cap="all" sz="3600">
                <a:solidFill>
                  <a:srgbClr val="888888"/>
                </a:solidFill>
                <a:latin typeface="Tw Cen MT"/>
                <a:ea typeface="Tw Cen MT"/>
                <a:cs typeface="Tw Cen MT"/>
                <a:sym typeface="Tw Cen MT"/>
              </a:defRPr>
            </a:lvl3pPr>
            <a:lvl4pPr marL="0" indent="1371600" defTabSz="1828800">
              <a:lnSpc>
                <a:spcPct val="120000"/>
              </a:lnSpc>
              <a:spcBef>
                <a:spcPts val="2000"/>
              </a:spcBef>
              <a:buSzTx/>
              <a:buNone/>
              <a:defRPr cap="all" sz="3600">
                <a:solidFill>
                  <a:srgbClr val="888888"/>
                </a:solidFill>
                <a:latin typeface="Tw Cen MT"/>
                <a:ea typeface="Tw Cen MT"/>
                <a:cs typeface="Tw Cen MT"/>
                <a:sym typeface="Tw Cen MT"/>
              </a:defRPr>
            </a:lvl4pPr>
            <a:lvl5pPr marL="0" indent="1828800" defTabSz="1828800">
              <a:lnSpc>
                <a:spcPct val="120000"/>
              </a:lnSpc>
              <a:spcBef>
                <a:spcPts val="2000"/>
              </a:spcBef>
              <a:buSzTx/>
              <a:buNone/>
              <a:defRPr cap="all" sz="3600">
                <a:solidFill>
                  <a:srgbClr val="888888"/>
                </a:solidFill>
                <a:latin typeface="Tw Cen MT"/>
                <a:ea typeface="Tw Cen MT"/>
                <a:cs typeface="Tw Cen MT"/>
                <a:sym typeface="Tw Cen MT"/>
              </a:defRPr>
            </a:lvl5pPr>
          </a:lstStyle>
          <a:p>
            <a:pPr/>
            <a:r>
              <a:t>Body Level One</a:t>
            </a:r>
          </a:p>
          <a:p>
            <a:pPr lvl="1"/>
            <a:r>
              <a:t>Body Level Two</a:t>
            </a:r>
          </a:p>
          <a:p>
            <a:pPr lvl="2"/>
            <a:r>
              <a:t>Body Level Three</a:t>
            </a:r>
          </a:p>
          <a:p>
            <a:pPr lvl="3"/>
            <a:r>
              <a:t>Body Level Four</a:t>
            </a:r>
          </a:p>
          <a:p>
            <a:pPr lvl="4"/>
            <a:r>
              <a:t>Body Level Five</a:t>
            </a:r>
          </a:p>
        </p:txBody>
      </p:sp>
      <p:sp>
        <p:nvSpPr>
          <p:cNvPr id="248" name="Slide Number"/>
          <p:cNvSpPr txBox="1"/>
          <p:nvPr>
            <p:ph type="sldNum" sz="quarter" idx="2"/>
          </p:nvPr>
        </p:nvSpPr>
        <p:spPr>
          <a:xfrm>
            <a:off x="21618945" y="11900532"/>
            <a:ext cx="475874" cy="462281"/>
          </a:xfrm>
          <a:prstGeom prst="rect">
            <a:avLst/>
          </a:prstGeom>
        </p:spPr>
        <p:txBody>
          <a:bodyPr lIns="91439" tIns="91439" rIns="91439" bIns="91439" anchor="ctr"/>
          <a:lstStyle>
            <a:lvl1pPr defTabSz="914400">
              <a:defRPr sz="2000">
                <a:solidFill>
                  <a:srgbClr val="888888"/>
                </a:solidFill>
                <a:latin typeface="Tw Cen MT"/>
                <a:ea typeface="Tw Cen MT"/>
                <a:cs typeface="Tw Cen MT"/>
                <a:sym typeface="Tw Cen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gradFill flip="none" rotWithShape="1">
          <a:gsLst>
            <a:gs pos="13000">
              <a:srgbClr val="D092A7">
                <a:alpha val="65375"/>
              </a:srgbClr>
            </a:gs>
            <a:gs pos="44000">
              <a:srgbClr val="E7BC29">
                <a:alpha val="45000"/>
              </a:srgbClr>
            </a:gs>
            <a:gs pos="79000">
              <a:srgbClr val="FEFAC9">
                <a:alpha val="64999"/>
              </a:srgbClr>
            </a:gs>
          </a:gsLst>
          <a:lin ang="18900000" scaled="0"/>
        </a:gradFill>
      </p:bgPr>
    </p:bg>
    <p:spTree>
      <p:nvGrpSpPr>
        <p:cNvPr id="1" name=""/>
        <p:cNvGrpSpPr/>
        <p:nvPr/>
      </p:nvGrpSpPr>
      <p:grpSpPr>
        <a:xfrm>
          <a:off x="0" y="0"/>
          <a:ext cx="0" cy="0"/>
          <a:chOff x="0" y="0"/>
          <a:chExt cx="0" cy="0"/>
        </a:xfrm>
      </p:grpSpPr>
      <p:pic>
        <p:nvPicPr>
          <p:cNvPr id="255" name="Picture 2" descr="Picture 2"/>
          <p:cNvPicPr>
            <a:picLocks noChangeAspect="1"/>
          </p:cNvPicPr>
          <p:nvPr/>
        </p:nvPicPr>
        <p:blipFill>
          <a:blip r:embed="rId2">
            <a:alphaModFix amt="30000"/>
            <a:extLst/>
          </a:blip>
          <a:stretch>
            <a:fillRect/>
          </a:stretch>
        </p:blipFill>
        <p:spPr>
          <a:xfrm>
            <a:off x="0" y="-3"/>
            <a:ext cx="24384007" cy="13716003"/>
          </a:xfrm>
          <a:prstGeom prst="rect">
            <a:avLst/>
          </a:prstGeom>
          <a:ln w="12700">
            <a:miter lim="400000"/>
          </a:ln>
        </p:spPr>
      </p:pic>
      <p:grpSp>
        <p:nvGrpSpPr>
          <p:cNvPr id="294" name="Group 7"/>
          <p:cNvGrpSpPr/>
          <p:nvPr/>
        </p:nvGrpSpPr>
        <p:grpSpPr>
          <a:xfrm>
            <a:off x="-28577" y="0"/>
            <a:ext cx="24107778" cy="13716002"/>
            <a:chOff x="0" y="0"/>
            <a:chExt cx="24107775" cy="13716001"/>
          </a:xfrm>
        </p:grpSpPr>
        <p:grpSp>
          <p:nvGrpSpPr>
            <p:cNvPr id="282" name="Group 8"/>
            <p:cNvGrpSpPr/>
            <p:nvPr/>
          </p:nvGrpSpPr>
          <p:grpSpPr>
            <a:xfrm>
              <a:off x="0" y="0"/>
              <a:ext cx="2427289" cy="13716002"/>
              <a:chOff x="0" y="0"/>
              <a:chExt cx="2427288" cy="13716000"/>
            </a:xfrm>
          </p:grpSpPr>
          <p:sp>
            <p:nvSpPr>
              <p:cNvPr id="256" name="Rectangle 5"/>
              <p:cNvSpPr/>
              <p:nvPr/>
            </p:nvSpPr>
            <p:spPr>
              <a:xfrm>
                <a:off x="257175" y="9526"/>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57" name="Freeform 6"/>
              <p:cNvSpPr/>
              <p:nvPr/>
            </p:nvSpPr>
            <p:spPr>
              <a:xfrm>
                <a:off x="95250" y="43529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58" name="Freeform 7"/>
              <p:cNvSpPr/>
              <p:nvPr/>
            </p:nvSpPr>
            <p:spPr>
              <a:xfrm>
                <a:off x="85726" y="8042275"/>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59" name="Freeform 8"/>
              <p:cNvSpPr/>
              <p:nvPr/>
            </p:nvSpPr>
            <p:spPr>
              <a:xfrm>
                <a:off x="428626" y="9526"/>
                <a:ext cx="739777" cy="3622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0" name="Freeform 9"/>
              <p:cNvSpPr/>
              <p:nvPr/>
            </p:nvSpPr>
            <p:spPr>
              <a:xfrm>
                <a:off x="1035050" y="3603625"/>
                <a:ext cx="381000"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1" name="Freeform 10"/>
              <p:cNvSpPr/>
              <p:nvPr/>
            </p:nvSpPr>
            <p:spPr>
              <a:xfrm>
                <a:off x="600076" y="9525"/>
                <a:ext cx="739777" cy="286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2" name="Freeform 11"/>
              <p:cNvSpPr/>
              <p:nvPr/>
            </p:nvSpPr>
            <p:spPr>
              <a:xfrm>
                <a:off x="1120776" y="0"/>
                <a:ext cx="304801"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3" name="Freeform 12"/>
              <p:cNvSpPr/>
              <p:nvPr/>
            </p:nvSpPr>
            <p:spPr>
              <a:xfrm>
                <a:off x="1206500" y="284162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4" name="Freeform 13"/>
              <p:cNvSpPr/>
              <p:nvPr/>
            </p:nvSpPr>
            <p:spPr>
              <a:xfrm>
                <a:off x="1206500" y="1806575"/>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5" name="Freeform 14"/>
              <p:cNvSpPr/>
              <p:nvPr/>
            </p:nvSpPr>
            <p:spPr>
              <a:xfrm>
                <a:off x="1311276" y="0"/>
                <a:ext cx="844551" cy="1054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6" name="Freeform 15"/>
              <p:cNvSpPr/>
              <p:nvPr/>
            </p:nvSpPr>
            <p:spPr>
              <a:xfrm>
                <a:off x="2084387" y="977899"/>
                <a:ext cx="295276" cy="295277"/>
              </a:xfrm>
              <a:custGeom>
                <a:avLst/>
                <a:gdLst/>
                <a:ahLst/>
                <a:cxnLst>
                  <a:cxn ang="0">
                    <a:pos x="wd2" y="hd2"/>
                  </a:cxn>
                  <a:cxn ang="5400000">
                    <a:pos x="wd2" y="hd2"/>
                  </a:cxn>
                  <a:cxn ang="10800000">
                    <a:pos x="wd2" y="hd2"/>
                  </a:cxn>
                  <a:cxn ang="16200000">
                    <a:pos x="wd2" y="hd2"/>
                  </a:cxn>
                </a:cxnLst>
                <a:rect l="0" t="0" r="r" b="b"/>
                <a:pathLst>
                  <a:path w="19694" h="21600" fill="norm" stroke="1"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7" name="Freeform 17"/>
              <p:cNvSpPr/>
              <p:nvPr/>
            </p:nvSpPr>
            <p:spPr>
              <a:xfrm>
                <a:off x="47626" y="3603625"/>
                <a:ext cx="247651" cy="25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21600"/>
                    </a:moveTo>
                    <a:lnTo>
                      <a:pt x="0" y="19170"/>
                    </a:lnTo>
                    <a:lnTo>
                      <a:pt x="19108" y="0"/>
                    </a:lnTo>
                    <a:lnTo>
                      <a:pt x="21600" y="2430"/>
                    </a:lnTo>
                    <a:lnTo>
                      <a:pt x="166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8" name="Freeform 18"/>
              <p:cNvSpPr/>
              <p:nvPr/>
            </p:nvSpPr>
            <p:spPr>
              <a:xfrm>
                <a:off x="9526" y="7099299"/>
                <a:ext cx="295277" cy="962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69" name="Freeform 19"/>
              <p:cNvSpPr/>
              <p:nvPr/>
            </p:nvSpPr>
            <p:spPr>
              <a:xfrm>
                <a:off x="285750" y="2765425"/>
                <a:ext cx="285750" cy="95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0" name="Freeform 20"/>
              <p:cNvSpPr/>
              <p:nvPr/>
            </p:nvSpPr>
            <p:spPr>
              <a:xfrm>
                <a:off x="438150" y="3698875"/>
                <a:ext cx="228600" cy="21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1" name="Rectangle 21"/>
              <p:cNvSpPr/>
              <p:nvPr/>
            </p:nvSpPr>
            <p:spPr>
              <a:xfrm>
                <a:off x="295275" y="9324975"/>
                <a:ext cx="47627"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2" name="Freeform 22"/>
              <p:cNvSpPr/>
              <p:nvPr/>
            </p:nvSpPr>
            <p:spPr>
              <a:xfrm>
                <a:off x="476250" y="10083799"/>
                <a:ext cx="739777"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3" name="Freeform 23"/>
              <p:cNvSpPr/>
              <p:nvPr/>
            </p:nvSpPr>
            <p:spPr>
              <a:xfrm>
                <a:off x="133350" y="8963025"/>
                <a:ext cx="381000"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4" name="Freeform 24"/>
              <p:cNvSpPr/>
              <p:nvPr/>
            </p:nvSpPr>
            <p:spPr>
              <a:xfrm>
                <a:off x="0" y="11255375"/>
                <a:ext cx="171450" cy="2432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5" name="Freeform 25"/>
              <p:cNvSpPr/>
              <p:nvPr/>
            </p:nvSpPr>
            <p:spPr>
              <a:xfrm>
                <a:off x="1082676" y="97345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6" name="Freeform 26"/>
              <p:cNvSpPr/>
              <p:nvPr/>
            </p:nvSpPr>
            <p:spPr>
              <a:xfrm>
                <a:off x="647700" y="10845799"/>
                <a:ext cx="749300" cy="285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7" name="Freeform 27"/>
              <p:cNvSpPr/>
              <p:nvPr/>
            </p:nvSpPr>
            <p:spPr>
              <a:xfrm>
                <a:off x="1168400" y="11890375"/>
                <a:ext cx="304800"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8" name="Freeform 28"/>
              <p:cNvSpPr/>
              <p:nvPr/>
            </p:nvSpPr>
            <p:spPr>
              <a:xfrm>
                <a:off x="1254126" y="1049337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79" name="Freeform 29"/>
              <p:cNvSpPr/>
              <p:nvPr/>
            </p:nvSpPr>
            <p:spPr>
              <a:xfrm>
                <a:off x="1254126" y="11528425"/>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0" name="Freeform 30"/>
              <p:cNvSpPr/>
              <p:nvPr/>
            </p:nvSpPr>
            <p:spPr>
              <a:xfrm>
                <a:off x="1368426" y="12661899"/>
                <a:ext cx="835026" cy="103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1" name="Freeform 31"/>
              <p:cNvSpPr/>
              <p:nvPr/>
            </p:nvSpPr>
            <p:spPr>
              <a:xfrm>
                <a:off x="2127250" y="12442825"/>
                <a:ext cx="300039" cy="295276"/>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nvGrpSpPr>
            <p:cNvPr id="293" name="Group 9"/>
            <p:cNvGrpSpPr/>
            <p:nvPr/>
          </p:nvGrpSpPr>
          <p:grpSpPr>
            <a:xfrm>
              <a:off x="22772687" y="0"/>
              <a:ext cx="1335089" cy="13696951"/>
              <a:chOff x="0" y="0"/>
              <a:chExt cx="1335088" cy="13696950"/>
            </a:xfrm>
          </p:grpSpPr>
          <p:sp>
            <p:nvSpPr>
              <p:cNvPr id="283" name="Freeform 32"/>
              <p:cNvSpPr/>
              <p:nvPr/>
            </p:nvSpPr>
            <p:spPr>
              <a:xfrm>
                <a:off x="223838" y="0"/>
                <a:ext cx="835027" cy="1025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4" name="Freeform 33"/>
              <p:cNvSpPr/>
              <p:nvPr/>
            </p:nvSpPr>
            <p:spPr>
              <a:xfrm>
                <a:off x="0" y="949325"/>
                <a:ext cx="300039" cy="304801"/>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5" name="Freeform 34"/>
              <p:cNvSpPr/>
              <p:nvPr/>
            </p:nvSpPr>
            <p:spPr>
              <a:xfrm>
                <a:off x="519112" y="3079749"/>
                <a:ext cx="377827"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6" name="Freeform 35"/>
              <p:cNvSpPr/>
              <p:nvPr/>
            </p:nvSpPr>
            <p:spPr>
              <a:xfrm>
                <a:off x="319088" y="11388725"/>
                <a:ext cx="596901" cy="2308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7" name="Freeform 36"/>
              <p:cNvSpPr/>
              <p:nvPr/>
            </p:nvSpPr>
            <p:spPr>
              <a:xfrm>
                <a:off x="801688" y="11102975"/>
                <a:ext cx="314327" cy="311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8" name="Freeform 37"/>
              <p:cNvSpPr/>
              <p:nvPr/>
            </p:nvSpPr>
            <p:spPr>
              <a:xfrm>
                <a:off x="677862" y="9525"/>
                <a:ext cx="609601" cy="3089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89" name="Freeform 38"/>
              <p:cNvSpPr/>
              <p:nvPr/>
            </p:nvSpPr>
            <p:spPr>
              <a:xfrm>
                <a:off x="528638" y="9734549"/>
                <a:ext cx="377827"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0" name="Freeform 39"/>
              <p:cNvSpPr/>
              <p:nvPr/>
            </p:nvSpPr>
            <p:spPr>
              <a:xfrm>
                <a:off x="138112" y="10093325"/>
                <a:ext cx="615951"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1" name="Freeform 40"/>
              <p:cNvSpPr/>
              <p:nvPr/>
            </p:nvSpPr>
            <p:spPr>
              <a:xfrm>
                <a:off x="954088" y="128333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2" name="Rectangle 41"/>
              <p:cNvSpPr/>
              <p:nvPr/>
            </p:nvSpPr>
            <p:spPr>
              <a:xfrm>
                <a:off x="1135062" y="13192125"/>
                <a:ext cx="47627" cy="504825"/>
              </a:xfrm>
              <a:prstGeom prst="rect">
                <a:avLst/>
              </a:prstGeom>
              <a:gradFill flip="none" rotWithShape="1">
                <a:gsLst>
                  <a:gs pos="0">
                    <a:srgbClr val="444D26">
                      <a:alpha val="80000"/>
                    </a:srgbClr>
                  </a:gs>
                  <a:gs pos="100000">
                    <a:srgbClr val="FEFCDF">
                      <a:alpha val="60000"/>
                    </a:srgbClr>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grpSp>
      <p:pic>
        <p:nvPicPr>
          <p:cNvPr id="295" name="Picture 2" descr="Picture 2"/>
          <p:cNvPicPr>
            <a:picLocks noChangeAspect="1"/>
          </p:cNvPicPr>
          <p:nvPr/>
        </p:nvPicPr>
        <p:blipFill>
          <a:blip r:embed="rId2">
            <a:alphaModFix amt="30000"/>
            <a:extLst/>
          </a:blip>
          <a:stretch>
            <a:fillRect/>
          </a:stretch>
        </p:blipFill>
        <p:spPr>
          <a:xfrm>
            <a:off x="0" y="-3"/>
            <a:ext cx="24384007" cy="13716003"/>
          </a:xfrm>
          <a:prstGeom prst="rect">
            <a:avLst/>
          </a:prstGeom>
          <a:ln w="12700">
            <a:miter lim="400000"/>
          </a:ln>
        </p:spPr>
      </p:pic>
      <p:grpSp>
        <p:nvGrpSpPr>
          <p:cNvPr id="350" name="Group 10"/>
          <p:cNvGrpSpPr/>
          <p:nvPr/>
        </p:nvGrpSpPr>
        <p:grpSpPr>
          <a:xfrm>
            <a:off x="-1" y="0"/>
            <a:ext cx="4595816" cy="13716001"/>
            <a:chOff x="0" y="0"/>
            <a:chExt cx="4595814" cy="13716000"/>
          </a:xfrm>
        </p:grpSpPr>
        <p:sp>
          <p:nvSpPr>
            <p:cNvPr id="296" name="Rectangle 5"/>
            <p:cNvSpPr/>
            <p:nvPr/>
          </p:nvSpPr>
          <p:spPr>
            <a:xfrm>
              <a:off x="2419350" y="9526"/>
              <a:ext cx="47626"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7" name="Freeform 6"/>
            <p:cNvSpPr/>
            <p:nvPr/>
          </p:nvSpPr>
          <p:spPr>
            <a:xfrm>
              <a:off x="2257425" y="435292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8" name="Freeform 7"/>
            <p:cNvSpPr/>
            <p:nvPr/>
          </p:nvSpPr>
          <p:spPr>
            <a:xfrm>
              <a:off x="2247900" y="8042275"/>
              <a:ext cx="381000"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299" name="Rectangle 8"/>
            <p:cNvSpPr/>
            <p:nvPr/>
          </p:nvSpPr>
          <p:spPr>
            <a:xfrm>
              <a:off x="828675" y="19050"/>
              <a:ext cx="57151" cy="8963025"/>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0" name="Freeform 9"/>
            <p:cNvSpPr/>
            <p:nvPr/>
          </p:nvSpPr>
          <p:spPr>
            <a:xfrm>
              <a:off x="666749" y="896302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1" name="Freeform 10"/>
            <p:cNvSpPr/>
            <p:nvPr/>
          </p:nvSpPr>
          <p:spPr>
            <a:xfrm>
              <a:off x="380999" y="19050"/>
              <a:ext cx="304801" cy="1816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373"/>
                  </a:lnTo>
                  <a:lnTo>
                    <a:pt x="18225" y="14350"/>
                  </a:lnTo>
                  <a:lnTo>
                    <a:pt x="18225" y="0"/>
                  </a:lnTo>
                  <a:lnTo>
                    <a:pt x="21600" y="0"/>
                  </a:lnTo>
                  <a:lnTo>
                    <a:pt x="21600" y="14463"/>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2" name="Freeform 11"/>
            <p:cNvSpPr/>
            <p:nvPr/>
          </p:nvSpPr>
          <p:spPr>
            <a:xfrm>
              <a:off x="2581275" y="28576"/>
              <a:ext cx="752478" cy="3603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3" y="21600"/>
                  </a:moveTo>
                  <a:lnTo>
                    <a:pt x="0" y="11799"/>
                  </a:lnTo>
                  <a:lnTo>
                    <a:pt x="0" y="0"/>
                  </a:lnTo>
                  <a:lnTo>
                    <a:pt x="1641" y="0"/>
                  </a:lnTo>
                  <a:lnTo>
                    <a:pt x="1641" y="11742"/>
                  </a:lnTo>
                  <a:lnTo>
                    <a:pt x="21600" y="21486"/>
                  </a:lnTo>
                  <a:lnTo>
                    <a:pt x="20233"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3" name="Freeform 12"/>
            <p:cNvSpPr/>
            <p:nvPr/>
          </p:nvSpPr>
          <p:spPr>
            <a:xfrm>
              <a:off x="3200400" y="3603626"/>
              <a:ext cx="381000"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4" name="Freeform 13"/>
            <p:cNvSpPr/>
            <p:nvPr/>
          </p:nvSpPr>
          <p:spPr>
            <a:xfrm>
              <a:off x="2762250" y="19050"/>
              <a:ext cx="742950" cy="285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5" y="21600"/>
                  </a:moveTo>
                  <a:lnTo>
                    <a:pt x="0" y="9212"/>
                  </a:lnTo>
                  <a:lnTo>
                    <a:pt x="0" y="0"/>
                  </a:lnTo>
                  <a:lnTo>
                    <a:pt x="1385" y="0"/>
                  </a:lnTo>
                  <a:lnTo>
                    <a:pt x="1385" y="9140"/>
                  </a:lnTo>
                  <a:lnTo>
                    <a:pt x="21600" y="21456"/>
                  </a:lnTo>
                  <a:lnTo>
                    <a:pt x="2021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5" name="Freeform 14"/>
            <p:cNvSpPr/>
            <p:nvPr/>
          </p:nvSpPr>
          <p:spPr>
            <a:xfrm>
              <a:off x="3286126" y="0"/>
              <a:ext cx="304801" cy="1825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6" name="Freeform 15"/>
            <p:cNvSpPr/>
            <p:nvPr/>
          </p:nvSpPr>
          <p:spPr>
            <a:xfrm>
              <a:off x="3371850" y="2841626"/>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7" name="Freeform 16"/>
            <p:cNvSpPr/>
            <p:nvPr/>
          </p:nvSpPr>
          <p:spPr>
            <a:xfrm>
              <a:off x="3371850" y="1806576"/>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8" name="Freeform 17"/>
            <p:cNvSpPr/>
            <p:nvPr/>
          </p:nvSpPr>
          <p:spPr>
            <a:xfrm>
              <a:off x="3486150" y="9526"/>
              <a:ext cx="838200" cy="1044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8" y="21600"/>
                  </a:moveTo>
                  <a:lnTo>
                    <a:pt x="3682" y="7878"/>
                  </a:lnTo>
                  <a:lnTo>
                    <a:pt x="0" y="394"/>
                  </a:lnTo>
                  <a:lnTo>
                    <a:pt x="1227" y="0"/>
                  </a:lnTo>
                  <a:lnTo>
                    <a:pt x="4909" y="7288"/>
                  </a:lnTo>
                  <a:lnTo>
                    <a:pt x="21600" y="20812"/>
                  </a:lnTo>
                  <a:lnTo>
                    <a:pt x="20618"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09" name="Freeform 18"/>
            <p:cNvSpPr/>
            <p:nvPr/>
          </p:nvSpPr>
          <p:spPr>
            <a:xfrm>
              <a:off x="4252913" y="977900"/>
              <a:ext cx="295276" cy="295277"/>
            </a:xfrm>
            <a:custGeom>
              <a:avLst/>
              <a:gdLst/>
              <a:ahLst/>
              <a:cxnLst>
                <a:cxn ang="0">
                  <a:pos x="wd2" y="hd2"/>
                </a:cxn>
                <a:cxn ang="5400000">
                  <a:pos x="wd2" y="hd2"/>
                </a:cxn>
                <a:cxn ang="10800000">
                  <a:pos x="wd2" y="hd2"/>
                </a:cxn>
                <a:cxn ang="16200000">
                  <a:pos x="wd2" y="hd2"/>
                </a:cxn>
              </a:cxnLst>
              <a:rect l="0" t="0" r="r" b="b"/>
              <a:pathLst>
                <a:path w="19694" h="21600" fill="norm" stroke="1"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0" name="Freeform 19"/>
            <p:cNvSpPr/>
            <p:nvPr/>
          </p:nvSpPr>
          <p:spPr>
            <a:xfrm>
              <a:off x="1905000" y="9526"/>
              <a:ext cx="304800" cy="1816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600"/>
                  </a:lnTo>
                  <a:lnTo>
                    <a:pt x="0" y="7137"/>
                  </a:lnTo>
                  <a:lnTo>
                    <a:pt x="18225" y="0"/>
                  </a:lnTo>
                  <a:lnTo>
                    <a:pt x="21600" y="227"/>
                  </a:lnTo>
                  <a:lnTo>
                    <a:pt x="3375" y="7250"/>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1" name="Freeform 20"/>
            <p:cNvSpPr/>
            <p:nvPr/>
          </p:nvSpPr>
          <p:spPr>
            <a:xfrm>
              <a:off x="1733550" y="1806576"/>
              <a:ext cx="381000"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6480"/>
                    <a:pt x="2160" y="10800"/>
                  </a:cubicBezTo>
                  <a:cubicBezTo>
                    <a:pt x="2160" y="15660"/>
                    <a:pt x="594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2" name="Freeform 21"/>
            <p:cNvSpPr/>
            <p:nvPr/>
          </p:nvSpPr>
          <p:spPr>
            <a:xfrm>
              <a:off x="1781175" y="310832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3" name="Freeform 22"/>
            <p:cNvSpPr/>
            <p:nvPr/>
          </p:nvSpPr>
          <p:spPr>
            <a:xfrm>
              <a:off x="1476375" y="11245849"/>
              <a:ext cx="676278" cy="2432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775" y="21600"/>
                  </a:lnTo>
                  <a:lnTo>
                    <a:pt x="19775" y="13084"/>
                  </a:lnTo>
                  <a:lnTo>
                    <a:pt x="0" y="169"/>
                  </a:lnTo>
                  <a:lnTo>
                    <a:pt x="1217" y="0"/>
                  </a:lnTo>
                  <a:lnTo>
                    <a:pt x="21600" y="12999"/>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4" name="Freeform 23"/>
            <p:cNvSpPr/>
            <p:nvPr/>
          </p:nvSpPr>
          <p:spPr>
            <a:xfrm>
              <a:off x="1295400" y="10960099"/>
              <a:ext cx="314326" cy="314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5236" y="21600"/>
                    <a:pt x="0" y="17018"/>
                    <a:pt x="0" y="11127"/>
                  </a:cubicBezTo>
                  <a:cubicBezTo>
                    <a:pt x="0" y="5236"/>
                    <a:pt x="5236" y="0"/>
                    <a:pt x="11127" y="0"/>
                  </a:cubicBezTo>
                  <a:cubicBezTo>
                    <a:pt x="17018" y="0"/>
                    <a:pt x="21600" y="5236"/>
                    <a:pt x="21600" y="11127"/>
                  </a:cubicBezTo>
                  <a:cubicBezTo>
                    <a:pt x="21600" y="17018"/>
                    <a:pt x="17018" y="21600"/>
                    <a:pt x="11127" y="21600"/>
                  </a:cubicBezTo>
                  <a:close/>
                  <a:moveTo>
                    <a:pt x="11127" y="2618"/>
                  </a:moveTo>
                  <a:cubicBezTo>
                    <a:pt x="6545" y="2618"/>
                    <a:pt x="2618" y="6545"/>
                    <a:pt x="2618" y="11127"/>
                  </a:cubicBezTo>
                  <a:cubicBezTo>
                    <a:pt x="2618" y="15709"/>
                    <a:pt x="6545" y="18982"/>
                    <a:pt x="11127" y="18982"/>
                  </a:cubicBezTo>
                  <a:cubicBezTo>
                    <a:pt x="15055" y="18982"/>
                    <a:pt x="18982" y="15709"/>
                    <a:pt x="18982" y="11127"/>
                  </a:cubicBezTo>
                  <a:cubicBezTo>
                    <a:pt x="18982" y="6545"/>
                    <a:pt x="15055" y="2618"/>
                    <a:pt x="11127" y="2618"/>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5" name="Freeform 24"/>
            <p:cNvSpPr/>
            <p:nvPr/>
          </p:nvSpPr>
          <p:spPr>
            <a:xfrm>
              <a:off x="133349" y="1806576"/>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6480"/>
                    <a:pt x="2160" y="10800"/>
                  </a:cubicBezTo>
                  <a:cubicBezTo>
                    <a:pt x="2160" y="15660"/>
                    <a:pt x="648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6" name="Freeform 25"/>
            <p:cNvSpPr/>
            <p:nvPr/>
          </p:nvSpPr>
          <p:spPr>
            <a:xfrm>
              <a:off x="-1" y="7794625"/>
              <a:ext cx="266701" cy="53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43" y="21600"/>
                  </a:moveTo>
                  <a:lnTo>
                    <a:pt x="0" y="771"/>
                  </a:lnTo>
                  <a:lnTo>
                    <a:pt x="3086" y="0"/>
                  </a:lnTo>
                  <a:lnTo>
                    <a:pt x="21600" y="20829"/>
                  </a:lnTo>
                  <a:lnTo>
                    <a:pt x="17743"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7" name="Freeform 26"/>
            <p:cNvSpPr/>
            <p:nvPr/>
          </p:nvSpPr>
          <p:spPr>
            <a:xfrm>
              <a:off x="133349" y="8299450"/>
              <a:ext cx="381001" cy="377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8" name="Freeform 27"/>
            <p:cNvSpPr/>
            <p:nvPr/>
          </p:nvSpPr>
          <p:spPr>
            <a:xfrm>
              <a:off x="-1" y="3289300"/>
              <a:ext cx="266701" cy="539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6" y="21600"/>
                  </a:moveTo>
                  <a:lnTo>
                    <a:pt x="0" y="20838"/>
                  </a:lnTo>
                  <a:lnTo>
                    <a:pt x="17743" y="0"/>
                  </a:lnTo>
                  <a:lnTo>
                    <a:pt x="21600" y="762"/>
                  </a:lnTo>
                  <a:lnTo>
                    <a:pt x="3086"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19" name="Freeform 28"/>
            <p:cNvSpPr/>
            <p:nvPr/>
          </p:nvSpPr>
          <p:spPr>
            <a:xfrm>
              <a:off x="133349" y="2936876"/>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0" name="Freeform 29"/>
            <p:cNvSpPr/>
            <p:nvPr/>
          </p:nvSpPr>
          <p:spPr>
            <a:xfrm>
              <a:off x="1390649" y="9526"/>
              <a:ext cx="619127" cy="311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606" y="21600"/>
                  </a:lnTo>
                  <a:lnTo>
                    <a:pt x="19606" y="17707"/>
                  </a:lnTo>
                  <a:lnTo>
                    <a:pt x="0" y="13835"/>
                  </a:lnTo>
                  <a:lnTo>
                    <a:pt x="0" y="0"/>
                  </a:lnTo>
                  <a:lnTo>
                    <a:pt x="1994" y="0"/>
                  </a:lnTo>
                  <a:lnTo>
                    <a:pt x="1994" y="13703"/>
                  </a:lnTo>
                  <a:lnTo>
                    <a:pt x="21600" y="17509"/>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1" name="Freeform 30"/>
            <p:cNvSpPr/>
            <p:nvPr/>
          </p:nvSpPr>
          <p:spPr>
            <a:xfrm>
              <a:off x="114299" y="9763125"/>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2" name="Freeform 31"/>
            <p:cNvSpPr/>
            <p:nvPr/>
          </p:nvSpPr>
          <p:spPr>
            <a:xfrm>
              <a:off x="276225" y="10121900"/>
              <a:ext cx="609601" cy="355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912" y="21600"/>
                  </a:lnTo>
                  <a:lnTo>
                    <a:pt x="19912" y="6943"/>
                  </a:lnTo>
                  <a:lnTo>
                    <a:pt x="0" y="3529"/>
                  </a:lnTo>
                  <a:lnTo>
                    <a:pt x="0" y="0"/>
                  </a:lnTo>
                  <a:lnTo>
                    <a:pt x="1688" y="0"/>
                  </a:lnTo>
                  <a:lnTo>
                    <a:pt x="1688" y="3414"/>
                  </a:lnTo>
                  <a:lnTo>
                    <a:pt x="21600" y="6827"/>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3" name="Freeform 32"/>
            <p:cNvSpPr/>
            <p:nvPr/>
          </p:nvSpPr>
          <p:spPr>
            <a:xfrm>
              <a:off x="1123950" y="12861925"/>
              <a:ext cx="381000" cy="377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4" name="Rectangle 33"/>
            <p:cNvSpPr/>
            <p:nvPr/>
          </p:nvSpPr>
          <p:spPr>
            <a:xfrm>
              <a:off x="1285875" y="13220700"/>
              <a:ext cx="47627" cy="485775"/>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5" name="Freeform 34"/>
            <p:cNvSpPr/>
            <p:nvPr/>
          </p:nvSpPr>
          <p:spPr>
            <a:xfrm>
              <a:off x="152399" y="12861925"/>
              <a:ext cx="381001" cy="377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6" name="Freeform 35"/>
            <p:cNvSpPr/>
            <p:nvPr/>
          </p:nvSpPr>
          <p:spPr>
            <a:xfrm>
              <a:off x="-1" y="11957049"/>
              <a:ext cx="381001" cy="923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900" y="21600"/>
                  </a:lnTo>
                  <a:lnTo>
                    <a:pt x="18900" y="8462"/>
                  </a:lnTo>
                  <a:lnTo>
                    <a:pt x="0" y="668"/>
                  </a:lnTo>
                  <a:lnTo>
                    <a:pt x="2160" y="0"/>
                  </a:lnTo>
                  <a:lnTo>
                    <a:pt x="21600" y="8016"/>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7" name="Freeform 36"/>
            <p:cNvSpPr/>
            <p:nvPr/>
          </p:nvSpPr>
          <p:spPr>
            <a:xfrm>
              <a:off x="2028825" y="3603626"/>
              <a:ext cx="428627" cy="1511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0" y="21600"/>
                  </a:moveTo>
                  <a:lnTo>
                    <a:pt x="0" y="21600"/>
                  </a:lnTo>
                  <a:lnTo>
                    <a:pt x="0" y="5808"/>
                  </a:lnTo>
                  <a:lnTo>
                    <a:pt x="20160" y="0"/>
                  </a:lnTo>
                  <a:lnTo>
                    <a:pt x="21600" y="408"/>
                  </a:lnTo>
                  <a:lnTo>
                    <a:pt x="1920" y="5945"/>
                  </a:lnTo>
                  <a:lnTo>
                    <a:pt x="192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8" name="Freeform 37"/>
            <p:cNvSpPr/>
            <p:nvPr/>
          </p:nvSpPr>
          <p:spPr>
            <a:xfrm>
              <a:off x="1876425" y="5095875"/>
              <a:ext cx="333377" cy="32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09" y="21600"/>
                  </a:moveTo>
                  <a:cubicBezTo>
                    <a:pt x="4937" y="21600"/>
                    <a:pt x="0" y="16518"/>
                    <a:pt x="0" y="10800"/>
                  </a:cubicBezTo>
                  <a:cubicBezTo>
                    <a:pt x="0" y="4447"/>
                    <a:pt x="4937" y="0"/>
                    <a:pt x="11109" y="0"/>
                  </a:cubicBezTo>
                  <a:cubicBezTo>
                    <a:pt x="16663" y="0"/>
                    <a:pt x="21600" y="4447"/>
                    <a:pt x="21600" y="10800"/>
                  </a:cubicBezTo>
                  <a:cubicBezTo>
                    <a:pt x="21600" y="16518"/>
                    <a:pt x="16663" y="21600"/>
                    <a:pt x="11109" y="21600"/>
                  </a:cubicBezTo>
                  <a:close/>
                  <a:moveTo>
                    <a:pt x="11109" y="2541"/>
                  </a:moveTo>
                  <a:cubicBezTo>
                    <a:pt x="6171" y="2541"/>
                    <a:pt x="2469" y="6353"/>
                    <a:pt x="2469" y="10800"/>
                  </a:cubicBezTo>
                  <a:cubicBezTo>
                    <a:pt x="2469" y="15247"/>
                    <a:pt x="6171" y="19059"/>
                    <a:pt x="11109" y="19059"/>
                  </a:cubicBezTo>
                  <a:cubicBezTo>
                    <a:pt x="15429" y="19059"/>
                    <a:pt x="19131" y="15247"/>
                    <a:pt x="19131" y="10800"/>
                  </a:cubicBezTo>
                  <a:cubicBezTo>
                    <a:pt x="19131" y="6353"/>
                    <a:pt x="15429" y="2541"/>
                    <a:pt x="11109" y="2541"/>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29" name="Freeform 38"/>
            <p:cNvSpPr/>
            <p:nvPr/>
          </p:nvSpPr>
          <p:spPr>
            <a:xfrm>
              <a:off x="1190625" y="9526"/>
              <a:ext cx="1276351" cy="805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0794" y="21600"/>
                  </a:lnTo>
                  <a:lnTo>
                    <a:pt x="20794" y="19684"/>
                  </a:lnTo>
                  <a:lnTo>
                    <a:pt x="0" y="16396"/>
                  </a:lnTo>
                  <a:lnTo>
                    <a:pt x="0" y="0"/>
                  </a:lnTo>
                  <a:lnTo>
                    <a:pt x="806" y="0"/>
                  </a:lnTo>
                  <a:lnTo>
                    <a:pt x="806" y="16319"/>
                  </a:lnTo>
                  <a:lnTo>
                    <a:pt x="21600" y="19607"/>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0" name="Freeform 39"/>
            <p:cNvSpPr/>
            <p:nvPr/>
          </p:nvSpPr>
          <p:spPr>
            <a:xfrm>
              <a:off x="2447925" y="2765426"/>
              <a:ext cx="285751" cy="95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1" name="Freeform 40"/>
            <p:cNvSpPr/>
            <p:nvPr/>
          </p:nvSpPr>
          <p:spPr>
            <a:xfrm>
              <a:off x="2600325" y="3698876"/>
              <a:ext cx="219077" cy="21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2" name="Freeform 41"/>
            <p:cNvSpPr/>
            <p:nvPr/>
          </p:nvSpPr>
          <p:spPr>
            <a:xfrm>
              <a:off x="561975" y="6835775"/>
              <a:ext cx="285751" cy="94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0" y="21600"/>
                  </a:moveTo>
                  <a:lnTo>
                    <a:pt x="0" y="21600"/>
                  </a:lnTo>
                  <a:lnTo>
                    <a:pt x="0" y="5779"/>
                  </a:lnTo>
                  <a:lnTo>
                    <a:pt x="19440" y="0"/>
                  </a:lnTo>
                  <a:lnTo>
                    <a:pt x="21600" y="578"/>
                  </a:lnTo>
                  <a:lnTo>
                    <a:pt x="2880" y="5996"/>
                  </a:lnTo>
                  <a:lnTo>
                    <a:pt x="288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3" name="Freeform 42"/>
            <p:cNvSpPr/>
            <p:nvPr/>
          </p:nvSpPr>
          <p:spPr>
            <a:xfrm>
              <a:off x="476249" y="7766050"/>
              <a:ext cx="219077" cy="21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0" y="21600"/>
                  </a:moveTo>
                  <a:cubicBezTo>
                    <a:pt x="4696" y="21600"/>
                    <a:pt x="0" y="16904"/>
                    <a:pt x="0" y="11270"/>
                  </a:cubicBezTo>
                  <a:cubicBezTo>
                    <a:pt x="0" y="4696"/>
                    <a:pt x="4696" y="0"/>
                    <a:pt x="10330" y="0"/>
                  </a:cubicBezTo>
                  <a:cubicBezTo>
                    <a:pt x="15965" y="0"/>
                    <a:pt x="21600" y="4696"/>
                    <a:pt x="21600" y="11270"/>
                  </a:cubicBezTo>
                  <a:cubicBezTo>
                    <a:pt x="21600" y="16904"/>
                    <a:pt x="15965" y="21600"/>
                    <a:pt x="10330" y="21600"/>
                  </a:cubicBezTo>
                  <a:close/>
                  <a:moveTo>
                    <a:pt x="10330" y="3757"/>
                  </a:moveTo>
                  <a:cubicBezTo>
                    <a:pt x="6574" y="3757"/>
                    <a:pt x="3757" y="7513"/>
                    <a:pt x="3757" y="11270"/>
                  </a:cubicBezTo>
                  <a:cubicBezTo>
                    <a:pt x="3757" y="15026"/>
                    <a:pt x="6574" y="17843"/>
                    <a:pt x="10330" y="17843"/>
                  </a:cubicBezTo>
                  <a:cubicBezTo>
                    <a:pt x="14087" y="17843"/>
                    <a:pt x="17843" y="15026"/>
                    <a:pt x="17843" y="11270"/>
                  </a:cubicBezTo>
                  <a:cubicBezTo>
                    <a:pt x="17843" y="7513"/>
                    <a:pt x="14087" y="3757"/>
                    <a:pt x="1033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4" name="Freeform 43"/>
            <p:cNvSpPr/>
            <p:nvPr/>
          </p:nvSpPr>
          <p:spPr>
            <a:xfrm>
              <a:off x="9525" y="4333875"/>
              <a:ext cx="228601" cy="9048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 y="21600"/>
                  </a:moveTo>
                  <a:lnTo>
                    <a:pt x="0" y="20918"/>
                  </a:lnTo>
                  <a:lnTo>
                    <a:pt x="18000" y="16371"/>
                  </a:lnTo>
                  <a:lnTo>
                    <a:pt x="18000" y="0"/>
                  </a:lnTo>
                  <a:lnTo>
                    <a:pt x="21600" y="0"/>
                  </a:lnTo>
                  <a:lnTo>
                    <a:pt x="21600" y="16825"/>
                  </a:lnTo>
                  <a:lnTo>
                    <a:pt x="18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5" name="Freeform 44"/>
            <p:cNvSpPr/>
            <p:nvPr/>
          </p:nvSpPr>
          <p:spPr>
            <a:xfrm>
              <a:off x="104775" y="4133850"/>
              <a:ext cx="219077" cy="21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6" name="Rectangle 45"/>
            <p:cNvSpPr/>
            <p:nvPr/>
          </p:nvSpPr>
          <p:spPr>
            <a:xfrm>
              <a:off x="2457450" y="9324975"/>
              <a:ext cx="47626" cy="4362449"/>
            </a:xfrm>
            <a:prstGeom prst="rect">
              <a:avLst/>
            </a:pr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7" name="Freeform 46"/>
            <p:cNvSpPr/>
            <p:nvPr/>
          </p:nvSpPr>
          <p:spPr>
            <a:xfrm>
              <a:off x="2638425" y="10083799"/>
              <a:ext cx="742951" cy="3603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5" y="21600"/>
                  </a:moveTo>
                  <a:lnTo>
                    <a:pt x="0" y="21600"/>
                  </a:lnTo>
                  <a:lnTo>
                    <a:pt x="0" y="9744"/>
                  </a:lnTo>
                  <a:lnTo>
                    <a:pt x="20215" y="0"/>
                  </a:lnTo>
                  <a:lnTo>
                    <a:pt x="21600" y="114"/>
                  </a:lnTo>
                  <a:lnTo>
                    <a:pt x="1385" y="9858"/>
                  </a:lnTo>
                  <a:lnTo>
                    <a:pt x="138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8" name="Freeform 47"/>
            <p:cNvSpPr/>
            <p:nvPr/>
          </p:nvSpPr>
          <p:spPr>
            <a:xfrm>
              <a:off x="2295525" y="896302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39" name="Freeform 48"/>
            <p:cNvSpPr/>
            <p:nvPr/>
          </p:nvSpPr>
          <p:spPr>
            <a:xfrm>
              <a:off x="1638300" y="7966075"/>
              <a:ext cx="695327" cy="5721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825" y="21600"/>
                  </a:lnTo>
                  <a:lnTo>
                    <a:pt x="19825" y="14204"/>
                  </a:lnTo>
                  <a:lnTo>
                    <a:pt x="0" y="36"/>
                  </a:lnTo>
                  <a:lnTo>
                    <a:pt x="1479" y="0"/>
                  </a:lnTo>
                  <a:lnTo>
                    <a:pt x="21600" y="14204"/>
                  </a:lnTo>
                  <a:lnTo>
                    <a:pt x="21600"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0" name="Freeform 49"/>
            <p:cNvSpPr/>
            <p:nvPr/>
          </p:nvSpPr>
          <p:spPr>
            <a:xfrm>
              <a:off x="1457325" y="7613650"/>
              <a:ext cx="38100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1" name="Freeform 50"/>
            <p:cNvSpPr/>
            <p:nvPr/>
          </p:nvSpPr>
          <p:spPr>
            <a:xfrm>
              <a:off x="3248025" y="9734549"/>
              <a:ext cx="381001" cy="377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2" name="Freeform 51"/>
            <p:cNvSpPr/>
            <p:nvPr/>
          </p:nvSpPr>
          <p:spPr>
            <a:xfrm>
              <a:off x="2809875" y="10845799"/>
              <a:ext cx="742951" cy="285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21600"/>
                  </a:moveTo>
                  <a:lnTo>
                    <a:pt x="0" y="21600"/>
                  </a:lnTo>
                  <a:lnTo>
                    <a:pt x="0" y="12315"/>
                  </a:lnTo>
                  <a:lnTo>
                    <a:pt x="20492" y="0"/>
                  </a:lnTo>
                  <a:lnTo>
                    <a:pt x="21600" y="144"/>
                  </a:lnTo>
                  <a:lnTo>
                    <a:pt x="1662" y="12460"/>
                  </a:lnTo>
                  <a:lnTo>
                    <a:pt x="166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3" name="Freeform 52"/>
            <p:cNvSpPr/>
            <p:nvPr/>
          </p:nvSpPr>
          <p:spPr>
            <a:xfrm>
              <a:off x="3333750" y="11890375"/>
              <a:ext cx="304800" cy="1825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4" name="Freeform 53"/>
            <p:cNvSpPr/>
            <p:nvPr/>
          </p:nvSpPr>
          <p:spPr>
            <a:xfrm>
              <a:off x="3419476" y="1049337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5" name="Freeform 54"/>
            <p:cNvSpPr/>
            <p:nvPr/>
          </p:nvSpPr>
          <p:spPr>
            <a:xfrm>
              <a:off x="3419476" y="11528425"/>
              <a:ext cx="381001"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6" name="Freeform 55"/>
            <p:cNvSpPr/>
            <p:nvPr/>
          </p:nvSpPr>
          <p:spPr>
            <a:xfrm>
              <a:off x="3533776" y="12661899"/>
              <a:ext cx="838201" cy="1054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 y="21600"/>
                  </a:moveTo>
                  <a:lnTo>
                    <a:pt x="0" y="21210"/>
                  </a:lnTo>
                  <a:lnTo>
                    <a:pt x="3682" y="13402"/>
                  </a:lnTo>
                  <a:lnTo>
                    <a:pt x="20864" y="0"/>
                  </a:lnTo>
                  <a:lnTo>
                    <a:pt x="21600" y="781"/>
                  </a:lnTo>
                  <a:lnTo>
                    <a:pt x="4909" y="13988"/>
                  </a:lnTo>
                  <a:lnTo>
                    <a:pt x="982"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7" name="Freeform 56"/>
            <p:cNvSpPr/>
            <p:nvPr/>
          </p:nvSpPr>
          <p:spPr>
            <a:xfrm>
              <a:off x="4295776" y="12442825"/>
              <a:ext cx="300039" cy="295276"/>
            </a:xfrm>
            <a:custGeom>
              <a:avLst/>
              <a:gdLst/>
              <a:ahLst/>
              <a:cxnLst>
                <a:cxn ang="0">
                  <a:pos x="wd2" y="hd2"/>
                </a:cxn>
                <a:cxn ang="5400000">
                  <a:pos x="wd2" y="hd2"/>
                </a:cxn>
                <a:cxn ang="10800000">
                  <a:pos x="wd2" y="hd2"/>
                </a:cxn>
                <a:cxn ang="16200000">
                  <a:pos x="wd2" y="hd2"/>
                </a:cxn>
              </a:cxnLst>
              <a:rect l="0" t="0" r="r" b="b"/>
              <a:pathLst>
                <a:path w="20618" h="21600" fill="norm" stroke="1"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8" name="Freeform 57"/>
            <p:cNvSpPr/>
            <p:nvPr/>
          </p:nvSpPr>
          <p:spPr>
            <a:xfrm>
              <a:off x="1009649" y="19050"/>
              <a:ext cx="466727" cy="10207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96" y="21600"/>
                  </a:moveTo>
                  <a:lnTo>
                    <a:pt x="18955" y="18503"/>
                  </a:lnTo>
                  <a:lnTo>
                    <a:pt x="0" y="12772"/>
                  </a:lnTo>
                  <a:lnTo>
                    <a:pt x="0" y="0"/>
                  </a:lnTo>
                  <a:lnTo>
                    <a:pt x="2204" y="0"/>
                  </a:lnTo>
                  <a:lnTo>
                    <a:pt x="2204" y="12752"/>
                  </a:lnTo>
                  <a:lnTo>
                    <a:pt x="21159" y="18503"/>
                  </a:lnTo>
                  <a:lnTo>
                    <a:pt x="21600" y="21600"/>
                  </a:lnTo>
                  <a:lnTo>
                    <a:pt x="19396" y="21600"/>
                  </a:ln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sp>
          <p:nvSpPr>
            <p:cNvPr id="349" name="Freeform 58"/>
            <p:cNvSpPr/>
            <p:nvPr/>
          </p:nvSpPr>
          <p:spPr>
            <a:xfrm>
              <a:off x="1266825" y="10207625"/>
              <a:ext cx="371477" cy="371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77" y="21600"/>
                  </a:moveTo>
                  <a:cubicBezTo>
                    <a:pt x="4985" y="21600"/>
                    <a:pt x="0" y="16615"/>
                    <a:pt x="0" y="10523"/>
                  </a:cubicBezTo>
                  <a:cubicBezTo>
                    <a:pt x="0" y="4985"/>
                    <a:pt x="4985" y="0"/>
                    <a:pt x="11077" y="0"/>
                  </a:cubicBezTo>
                  <a:cubicBezTo>
                    <a:pt x="16615" y="0"/>
                    <a:pt x="21600" y="4985"/>
                    <a:pt x="21600" y="10523"/>
                  </a:cubicBezTo>
                  <a:cubicBezTo>
                    <a:pt x="21600" y="16615"/>
                    <a:pt x="16615" y="21600"/>
                    <a:pt x="11077" y="21600"/>
                  </a:cubicBezTo>
                  <a:close/>
                  <a:moveTo>
                    <a:pt x="11077" y="2215"/>
                  </a:moveTo>
                  <a:cubicBezTo>
                    <a:pt x="6092" y="2215"/>
                    <a:pt x="2215" y="6092"/>
                    <a:pt x="2215" y="10523"/>
                  </a:cubicBezTo>
                  <a:cubicBezTo>
                    <a:pt x="2215" y="15508"/>
                    <a:pt x="6092" y="19385"/>
                    <a:pt x="11077" y="19385"/>
                  </a:cubicBezTo>
                  <a:cubicBezTo>
                    <a:pt x="15508" y="19385"/>
                    <a:pt x="19385" y="15508"/>
                    <a:pt x="19385" y="10523"/>
                  </a:cubicBezTo>
                  <a:cubicBezTo>
                    <a:pt x="19385" y="6092"/>
                    <a:pt x="15508" y="2215"/>
                    <a:pt x="11077" y="2215"/>
                  </a:cubicBezTo>
                  <a:close/>
                </a:path>
              </a:pathLst>
            </a:custGeom>
            <a:gradFill flip="none" rotWithShape="1">
              <a:gsLst>
                <a:gs pos="0">
                  <a:srgbClr val="444D26"/>
                </a:gs>
                <a:gs pos="100000">
                  <a:srgbClr val="FEFCDF"/>
                </a:gs>
              </a:gsLst>
              <a:lin ang="5400000" scaled="0"/>
            </a:gra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w Cen MT"/>
                  <a:ea typeface="Tw Cen MT"/>
                  <a:cs typeface="Tw Cen MT"/>
                  <a:sym typeface="Tw Cen MT"/>
                </a:defRPr>
              </a:pPr>
            </a:p>
          </p:txBody>
        </p:sp>
      </p:grpSp>
      <p:sp>
        <p:nvSpPr>
          <p:cNvPr id="351" name="Title Text"/>
          <p:cNvSpPr txBox="1"/>
          <p:nvPr>
            <p:ph type="title"/>
          </p:nvPr>
        </p:nvSpPr>
        <p:spPr>
          <a:xfrm>
            <a:off x="3752848" y="2244725"/>
            <a:ext cx="17583151" cy="4775201"/>
          </a:xfrm>
          <a:prstGeom prst="rect">
            <a:avLst/>
          </a:prstGeom>
        </p:spPr>
        <p:txBody>
          <a:bodyPr lIns="91439" tIns="91439" rIns="91439" bIns="91439" anchor="b"/>
          <a:lstStyle>
            <a:lvl1pPr defTabSz="1828800">
              <a:lnSpc>
                <a:spcPct val="90000"/>
              </a:lnSpc>
              <a:defRPr b="0" cap="all" spc="0" sz="9600">
                <a:latin typeface="Tw Cen MT"/>
                <a:ea typeface="Tw Cen MT"/>
                <a:cs typeface="Tw Cen MT"/>
                <a:sym typeface="Tw Cen MT"/>
              </a:defRPr>
            </a:lvl1pPr>
          </a:lstStyle>
          <a:p>
            <a:pPr/>
            <a:r>
              <a:t>Title Text</a:t>
            </a:r>
          </a:p>
        </p:txBody>
      </p:sp>
      <p:sp>
        <p:nvSpPr>
          <p:cNvPr id="352" name="Body Level One…"/>
          <p:cNvSpPr txBox="1"/>
          <p:nvPr>
            <p:ph type="body" sz="quarter" idx="1"/>
          </p:nvPr>
        </p:nvSpPr>
        <p:spPr>
          <a:xfrm>
            <a:off x="3752848" y="7204075"/>
            <a:ext cx="17583151" cy="3311525"/>
          </a:xfrm>
          <a:prstGeom prst="rect">
            <a:avLst/>
          </a:prstGeom>
        </p:spPr>
        <p:txBody>
          <a:bodyPr lIns="91439" tIns="91439" rIns="91439" bIns="91439"/>
          <a:lstStyle>
            <a:lvl1pPr marL="0" indent="0" defTabSz="1828800">
              <a:lnSpc>
                <a:spcPct val="120000"/>
              </a:lnSpc>
              <a:spcBef>
                <a:spcPts val="2000"/>
              </a:spcBef>
              <a:buSzTx/>
              <a:buNone/>
              <a:defRPr cap="all" sz="4000">
                <a:solidFill>
                  <a:srgbClr val="444D26"/>
                </a:solidFill>
                <a:latin typeface="Tw Cen MT"/>
                <a:ea typeface="Tw Cen MT"/>
                <a:cs typeface="Tw Cen MT"/>
                <a:sym typeface="Tw Cen MT"/>
              </a:defRPr>
            </a:lvl1pPr>
            <a:lvl2pPr marL="0" indent="457200" defTabSz="1828800">
              <a:lnSpc>
                <a:spcPct val="120000"/>
              </a:lnSpc>
              <a:spcBef>
                <a:spcPts val="2000"/>
              </a:spcBef>
              <a:buSzTx/>
              <a:buNone/>
              <a:defRPr cap="all" sz="4000">
                <a:solidFill>
                  <a:srgbClr val="444D26"/>
                </a:solidFill>
                <a:latin typeface="Tw Cen MT"/>
                <a:ea typeface="Tw Cen MT"/>
                <a:cs typeface="Tw Cen MT"/>
                <a:sym typeface="Tw Cen MT"/>
              </a:defRPr>
            </a:lvl2pPr>
            <a:lvl3pPr marL="0" indent="914400" defTabSz="1828800">
              <a:lnSpc>
                <a:spcPct val="120000"/>
              </a:lnSpc>
              <a:spcBef>
                <a:spcPts val="2000"/>
              </a:spcBef>
              <a:buSzTx/>
              <a:buNone/>
              <a:defRPr cap="all" sz="4000">
                <a:solidFill>
                  <a:srgbClr val="444D26"/>
                </a:solidFill>
                <a:latin typeface="Tw Cen MT"/>
                <a:ea typeface="Tw Cen MT"/>
                <a:cs typeface="Tw Cen MT"/>
                <a:sym typeface="Tw Cen MT"/>
              </a:defRPr>
            </a:lvl3pPr>
            <a:lvl4pPr marL="0" indent="1371600" defTabSz="1828800">
              <a:lnSpc>
                <a:spcPct val="120000"/>
              </a:lnSpc>
              <a:spcBef>
                <a:spcPts val="2000"/>
              </a:spcBef>
              <a:buSzTx/>
              <a:buNone/>
              <a:defRPr cap="all" sz="4000">
                <a:solidFill>
                  <a:srgbClr val="444D26"/>
                </a:solidFill>
                <a:latin typeface="Tw Cen MT"/>
                <a:ea typeface="Tw Cen MT"/>
                <a:cs typeface="Tw Cen MT"/>
                <a:sym typeface="Tw Cen MT"/>
              </a:defRPr>
            </a:lvl4pPr>
            <a:lvl5pPr marL="0" indent="1828800" defTabSz="1828800">
              <a:lnSpc>
                <a:spcPct val="120000"/>
              </a:lnSpc>
              <a:spcBef>
                <a:spcPts val="2000"/>
              </a:spcBef>
              <a:buSzTx/>
              <a:buNone/>
              <a:defRPr cap="all" sz="4000">
                <a:solidFill>
                  <a:srgbClr val="444D26"/>
                </a:solidFill>
                <a:latin typeface="Tw Cen MT"/>
                <a:ea typeface="Tw Cen MT"/>
                <a:cs typeface="Tw Cen MT"/>
                <a:sym typeface="Tw Cen MT"/>
              </a:defRPr>
            </a:lvl5pPr>
          </a:lstStyle>
          <a:p>
            <a:pPr/>
            <a:r>
              <a:t>Body Level One</a:t>
            </a:r>
          </a:p>
          <a:p>
            <a:pPr lvl="1"/>
            <a:r>
              <a:t>Body Level Two</a:t>
            </a:r>
          </a:p>
          <a:p>
            <a:pPr lvl="2"/>
            <a:r>
              <a:t>Body Level Three</a:t>
            </a:r>
          </a:p>
          <a:p>
            <a:pPr lvl="3"/>
            <a:r>
              <a:t>Body Level Four</a:t>
            </a:r>
          </a:p>
          <a:p>
            <a:pPr lvl="4"/>
            <a:r>
              <a:t>Body Level Five</a:t>
            </a:r>
          </a:p>
        </p:txBody>
      </p:sp>
      <p:sp>
        <p:nvSpPr>
          <p:cNvPr id="353" name="Slide Number"/>
          <p:cNvSpPr txBox="1"/>
          <p:nvPr>
            <p:ph type="sldNum" sz="quarter" idx="2"/>
          </p:nvPr>
        </p:nvSpPr>
        <p:spPr>
          <a:xfrm>
            <a:off x="20860127" y="10954382"/>
            <a:ext cx="475874" cy="462281"/>
          </a:xfrm>
          <a:prstGeom prst="rect">
            <a:avLst/>
          </a:prstGeom>
        </p:spPr>
        <p:txBody>
          <a:bodyPr lIns="91439" tIns="91439" rIns="91439" bIns="91439" anchor="ctr"/>
          <a:lstStyle>
            <a:lvl1pPr defTabSz="914400">
              <a:defRPr sz="2000">
                <a:solidFill>
                  <a:srgbClr val="888888"/>
                </a:solidFill>
                <a:latin typeface="Tw Cen MT"/>
                <a:ea typeface="Tw Cen MT"/>
                <a:cs typeface="Tw Cen MT"/>
                <a:sym typeface="Tw Cen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e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360" name="Title Text"/>
          <p:cNvSpPr txBox="1"/>
          <p:nvPr>
            <p:ph type="title"/>
          </p:nvPr>
        </p:nvSpPr>
        <p:spPr>
          <a:xfrm>
            <a:off x="1676400" y="730250"/>
            <a:ext cx="21031200" cy="2651126"/>
          </a:xfrm>
          <a:prstGeom prst="rect">
            <a:avLst/>
          </a:prstGeom>
        </p:spPr>
        <p:txBody>
          <a:bodyPr lIns="91399" tIns="91399" rIns="91399" bIns="91399" anchor="ctr"/>
          <a:lstStyle>
            <a:lvl1pPr defTabSz="1828800">
              <a:lnSpc>
                <a:spcPct val="90000"/>
              </a:lnSpc>
              <a:defRPr b="0" spc="0" sz="8800">
                <a:latin typeface="Calibri"/>
                <a:ea typeface="Calibri"/>
                <a:cs typeface="Calibri"/>
                <a:sym typeface="Calibri"/>
              </a:defRPr>
            </a:lvl1pPr>
          </a:lstStyle>
          <a:p>
            <a:pPr/>
            <a:r>
              <a:t>Title Text</a:t>
            </a:r>
          </a:p>
        </p:txBody>
      </p:sp>
      <p:sp>
        <p:nvSpPr>
          <p:cNvPr id="361" name="Body Level One…"/>
          <p:cNvSpPr txBox="1"/>
          <p:nvPr>
            <p:ph type="body" idx="1"/>
          </p:nvPr>
        </p:nvSpPr>
        <p:spPr>
          <a:xfrm>
            <a:off x="1676400" y="3651250"/>
            <a:ext cx="21031200" cy="8702676"/>
          </a:xfrm>
          <a:prstGeom prst="rect">
            <a:avLst/>
          </a:prstGeom>
        </p:spPr>
        <p:txBody>
          <a:bodyPr lIns="91399" tIns="91399" rIns="91399" bIns="91399"/>
          <a:lstStyle>
            <a:lvl1pPr marL="800100" indent="-685800" defTabSz="1828800">
              <a:spcBef>
                <a:spcPts val="2000"/>
              </a:spcBef>
              <a:buClr>
                <a:srgbClr val="000000"/>
              </a:buClr>
              <a:buSzPts val="5600"/>
              <a:buFont typeface="Arial"/>
              <a:defRPr sz="5600">
                <a:latin typeface="Calibri"/>
                <a:ea typeface="Calibri"/>
                <a:cs typeface="Calibri"/>
                <a:sym typeface="Calibri"/>
              </a:defRPr>
            </a:lvl1pPr>
            <a:lvl2pPr marL="1371600" indent="-800100" defTabSz="1828800">
              <a:spcBef>
                <a:spcPts val="2000"/>
              </a:spcBef>
              <a:buClr>
                <a:srgbClr val="000000"/>
              </a:buClr>
              <a:buSzPts val="5600"/>
              <a:buFont typeface="Arial"/>
              <a:defRPr sz="5600">
                <a:latin typeface="Calibri"/>
                <a:ea typeface="Calibri"/>
                <a:cs typeface="Calibri"/>
                <a:sym typeface="Calibri"/>
              </a:defRPr>
            </a:lvl2pPr>
            <a:lvl3pPr marL="1988820" indent="-960120" defTabSz="1828800">
              <a:spcBef>
                <a:spcPts val="2000"/>
              </a:spcBef>
              <a:buClr>
                <a:srgbClr val="000000"/>
              </a:buClr>
              <a:buSzPts val="5600"/>
              <a:buFont typeface="Arial"/>
              <a:defRPr sz="5600">
                <a:latin typeface="Calibri"/>
                <a:ea typeface="Calibri"/>
                <a:cs typeface="Calibri"/>
                <a:sym typeface="Calibri"/>
              </a:defRPr>
            </a:lvl3pPr>
            <a:lvl4pPr marL="2552700" indent="-1066800" defTabSz="1828800">
              <a:spcBef>
                <a:spcPts val="2000"/>
              </a:spcBef>
              <a:buClr>
                <a:srgbClr val="000000"/>
              </a:buClr>
              <a:buSzPts val="5600"/>
              <a:buFont typeface="Arial"/>
              <a:defRPr sz="5600">
                <a:latin typeface="Calibri"/>
                <a:ea typeface="Calibri"/>
                <a:cs typeface="Calibri"/>
                <a:sym typeface="Calibri"/>
              </a:defRPr>
            </a:lvl4pPr>
            <a:lvl5pPr marL="3009900" indent="-1066800" defTabSz="1828800">
              <a:spcBef>
                <a:spcPts val="2000"/>
              </a:spcBef>
              <a:buClr>
                <a:srgbClr val="000000"/>
              </a:buClr>
              <a:buSzPts val="56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2" name="Slide Number"/>
          <p:cNvSpPr txBox="1"/>
          <p:nvPr>
            <p:ph type="sldNum" sz="quarter" idx="2"/>
          </p:nvPr>
        </p:nvSpPr>
        <p:spPr>
          <a:xfrm>
            <a:off x="22203132" y="12835910"/>
            <a:ext cx="504468" cy="483830"/>
          </a:xfrm>
          <a:prstGeom prst="rect">
            <a:avLst/>
          </a:prstGeom>
        </p:spPr>
        <p:txBody>
          <a:bodyPr lIns="91399" tIns="91399" rIns="91399" bIns="91399" anchor="ctr"/>
          <a:lstStyle>
            <a:lvl1pP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69" name="Title Text"/>
          <p:cNvSpPr txBox="1"/>
          <p:nvPr>
            <p:ph type="title"/>
          </p:nvPr>
        </p:nvSpPr>
        <p:spPr>
          <a:xfrm>
            <a:off x="831200" y="1186733"/>
            <a:ext cx="22721601" cy="1527201"/>
          </a:xfrm>
          <a:prstGeom prst="rect">
            <a:avLst/>
          </a:prstGeom>
        </p:spPr>
        <p:txBody>
          <a:bodyPr lIns="182849" tIns="182849" rIns="182849" bIns="182849"/>
          <a:lstStyle>
            <a:lvl1pPr defTabSz="1828800">
              <a:lnSpc>
                <a:spcPct val="100000"/>
              </a:lnSpc>
              <a:defRPr b="0" spc="0" sz="5600">
                <a:latin typeface="Arial"/>
                <a:ea typeface="Arial"/>
                <a:cs typeface="Arial"/>
                <a:sym typeface="Arial"/>
              </a:defRPr>
            </a:lvl1pPr>
          </a:lstStyle>
          <a:p>
            <a:pPr/>
            <a:r>
              <a:t>Title Text</a:t>
            </a:r>
          </a:p>
        </p:txBody>
      </p:sp>
      <p:sp>
        <p:nvSpPr>
          <p:cNvPr id="370" name="Body Level One…"/>
          <p:cNvSpPr txBox="1"/>
          <p:nvPr>
            <p:ph type="body" idx="1"/>
          </p:nvPr>
        </p:nvSpPr>
        <p:spPr>
          <a:xfrm>
            <a:off x="831200" y="3073266"/>
            <a:ext cx="22721601" cy="9110400"/>
          </a:xfrm>
          <a:prstGeom prst="rect">
            <a:avLst/>
          </a:prstGeom>
        </p:spPr>
        <p:txBody>
          <a:bodyPr lIns="182849" tIns="182849" rIns="182849" bIns="182849"/>
          <a:lstStyle>
            <a:lvl1pPr marL="800100" indent="-685800" defTabSz="1828800">
              <a:lnSpc>
                <a:spcPct val="115000"/>
              </a:lnSpc>
              <a:spcBef>
                <a:spcPts val="0"/>
              </a:spcBef>
              <a:buClr>
                <a:srgbClr val="595959"/>
              </a:buClr>
              <a:buSzPts val="3600"/>
              <a:buFont typeface="Arial"/>
              <a:buChar char="●"/>
              <a:defRPr sz="3600">
                <a:solidFill>
                  <a:srgbClr val="595959"/>
                </a:solidFill>
                <a:latin typeface="Arial"/>
                <a:ea typeface="Arial"/>
                <a:cs typeface="Arial"/>
                <a:sym typeface="Arial"/>
              </a:defRPr>
            </a:lvl1pPr>
            <a:lvl2pPr marL="1231900" indent="-635000" defTabSz="1828800">
              <a:lnSpc>
                <a:spcPct val="115000"/>
              </a:lnSpc>
              <a:spcBef>
                <a:spcPts val="0"/>
              </a:spcBef>
              <a:buClr>
                <a:srgbClr val="595959"/>
              </a:buClr>
              <a:buSzPts val="3600"/>
              <a:buFont typeface="Arial"/>
              <a:buChar char="○"/>
              <a:defRPr sz="3600">
                <a:solidFill>
                  <a:srgbClr val="595959"/>
                </a:solidFill>
                <a:latin typeface="Arial"/>
                <a:ea typeface="Arial"/>
                <a:cs typeface="Arial"/>
                <a:sym typeface="Arial"/>
              </a:defRPr>
            </a:lvl2pPr>
            <a:lvl3pPr marL="1689100" indent="-635000" defTabSz="1828800">
              <a:lnSpc>
                <a:spcPct val="115000"/>
              </a:lnSpc>
              <a:spcBef>
                <a:spcPts val="0"/>
              </a:spcBef>
              <a:buClr>
                <a:srgbClr val="595959"/>
              </a:buClr>
              <a:buSzPts val="3600"/>
              <a:buFont typeface="Arial"/>
              <a:buChar char="■"/>
              <a:defRPr sz="3600">
                <a:solidFill>
                  <a:srgbClr val="595959"/>
                </a:solidFill>
                <a:latin typeface="Arial"/>
                <a:ea typeface="Arial"/>
                <a:cs typeface="Arial"/>
                <a:sym typeface="Arial"/>
              </a:defRPr>
            </a:lvl3pPr>
            <a:lvl4pPr marL="2146300" indent="-635000" defTabSz="1828800">
              <a:lnSpc>
                <a:spcPct val="115000"/>
              </a:lnSpc>
              <a:spcBef>
                <a:spcPts val="0"/>
              </a:spcBef>
              <a:buClr>
                <a:srgbClr val="595959"/>
              </a:buClr>
              <a:buSzPts val="3600"/>
              <a:buFont typeface="Arial"/>
              <a:buChar char="●"/>
              <a:defRPr sz="3600">
                <a:solidFill>
                  <a:srgbClr val="595959"/>
                </a:solidFill>
                <a:latin typeface="Arial"/>
                <a:ea typeface="Arial"/>
                <a:cs typeface="Arial"/>
                <a:sym typeface="Arial"/>
              </a:defRPr>
            </a:lvl4pPr>
            <a:lvl5pPr marL="2603500" indent="-635000" defTabSz="1828800">
              <a:lnSpc>
                <a:spcPct val="115000"/>
              </a:lnSpc>
              <a:spcBef>
                <a:spcPts val="0"/>
              </a:spcBef>
              <a:buClr>
                <a:srgbClr val="595959"/>
              </a:buClr>
              <a:buSzPts val="3600"/>
              <a:buFont typeface="Arial"/>
              <a:buChar char="○"/>
              <a:defRPr sz="3600">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71" name="Slide Number"/>
          <p:cNvSpPr txBox="1"/>
          <p:nvPr>
            <p:ph type="sldNum" sz="quarter" idx="2"/>
          </p:nvPr>
        </p:nvSpPr>
        <p:spPr>
          <a:xfrm>
            <a:off x="23310740" y="12585746"/>
            <a:ext cx="745684" cy="748599"/>
          </a:xfrm>
          <a:prstGeom prst="rect">
            <a:avLst/>
          </a:prstGeom>
        </p:spPr>
        <p:txBody>
          <a:bodyPr lIns="182849" tIns="182849" rIns="182849" bIns="182849" anchor="ctr"/>
          <a:lstStyle>
            <a:lvl1pPr defTabSz="18288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e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1732513" y="12998467"/>
            <a:ext cx="453239" cy="4613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e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1732513" y="12998467"/>
            <a:ext cx="453239" cy="4613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732513" y="12994233"/>
            <a:ext cx="453239" cy="461366"/>
          </a:xfrm>
          <a:prstGeom prst="rect">
            <a:avLst/>
          </a:prstGeom>
          <a:ln w="12700">
            <a:miter lim="400000"/>
          </a:ln>
        </p:spPr>
        <p:txBody>
          <a:bodyPr wrap="none" lIns="50800" tIns="50800" rIns="50800" bIns="50800" anchor="b">
            <a:spAutoFit/>
          </a:bodyPr>
          <a:lstStyle>
            <a:lvl1pPr algn="r" defTabSz="584200"/>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1pPr>
      <a:lvl2pPr marL="0" marR="0" indent="4572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2pPr>
      <a:lvl3pPr marL="0" marR="0" indent="9144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3pPr>
      <a:lvl4pPr marL="0" marR="0" indent="13716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4pPr>
      <a:lvl5pPr marL="0" marR="0" indent="18288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5pPr>
      <a:lvl6pPr marL="0" marR="0" indent="22860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6pPr>
      <a:lvl7pPr marL="0" marR="0" indent="27432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7pPr>
      <a:lvl8pPr marL="0" marR="0" indent="32004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8pPr>
      <a:lvl9pPr marL="0" marR="0" indent="36576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hyperlink" Target="mailto:agl001@med.cornell.edu"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0.png"/><Relationship Id="rId3" Type="http://schemas.openxmlformats.org/officeDocument/2006/relationships/image" Target="../media/image8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hyphy.org/tutorials/CL-prompt-tutorial/#preparing-labeled-phylogenies" TargetMode="External"/><Relationship Id="rId3" Type="http://schemas.openxmlformats.org/officeDocument/2006/relationships/image" Target="../media/image8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6.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9.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2.png"/><Relationship Id="rId3" Type="http://schemas.openxmlformats.org/officeDocument/2006/relationships/image" Target="../media/image4.tif"/></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3.png"/><Relationship Id="rId3" Type="http://schemas.openxmlformats.org/officeDocument/2006/relationships/image" Target="../media/image94.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 Id="rId3" Type="http://schemas.openxmlformats.org/officeDocument/2006/relationships/image" Target="../media/image96.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98.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9.png"/><Relationship Id="rId3" Type="http://schemas.openxmlformats.org/officeDocument/2006/relationships/image" Target="../media/image10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0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2.png"/><Relationship Id="rId3" Type="http://schemas.openxmlformats.org/officeDocument/2006/relationships/image" Target="../media/image103.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3.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4.png"/><Relationship Id="rId3" Type="http://schemas.openxmlformats.org/officeDocument/2006/relationships/image" Target="../media/image11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6.png"/><Relationship Id="rId3" Type="http://schemas.openxmlformats.org/officeDocument/2006/relationships/image" Target="../media/image117.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8.png"/><Relationship Id="rId3" Type="http://schemas.openxmlformats.org/officeDocument/2006/relationships/image" Target="../media/image119.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5.png"/><Relationship Id="rId3" Type="http://schemas.openxmlformats.org/officeDocument/2006/relationships/image" Target="../media/image126.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9.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0.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2.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3.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4.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5.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6.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7.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v-brc.org/" TargetMode="Externa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hyphy.org/download/" TargetMode="External"/><Relationship Id="rId3" Type="http://schemas.openxmlformats.org/officeDocument/2006/relationships/hyperlink" Target="https://youtu.be/fgNrPbOTpxE" TargetMode="External"/><Relationship Id="rId4" Type="http://schemas.openxmlformats.org/officeDocument/2006/relationships/hyperlink" Target="http://datamonkey.org" TargetMode="External"/><Relationship Id="rId5" Type="http://schemas.openxmlformats.org/officeDocument/2006/relationships/hyperlink" Target="https://github.com/veg/hyphy/issues" TargetMode="External"/><Relationship Id="rId6" Type="http://schemas.openxmlformats.org/officeDocument/2006/relationships/hyperlink" Target="http://www.datamonkey.org" TargetMode="External"/><Relationship Id="rId7" Type="http://schemas.openxmlformats.org/officeDocument/2006/relationships/hyperlink" Target="https://www.youtube.com/channel/UCIgRnbJjbOWhshe5ThhaWGw/videos" TargetMode="External"/><Relationship Id="rId8" Type="http://schemas.openxmlformats.org/officeDocument/2006/relationships/hyperlink" Target="https://github.com/veg/selection-tutorial/" TargetMode="External"/><Relationship Id="rId9" Type="http://schemas.openxmlformats.org/officeDocument/2006/relationships/hyperlink" Target="http://www.hyphy.org"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hyperlink" Target="http://phylotree.hyphy.or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phylotree.hyphy.org" TargetMode="External"/><Relationship Id="rId3"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 Id="rId3" Type="http://schemas.openxmlformats.org/officeDocument/2006/relationships/hyperlink" Target="http://vision.hyphy.org" TargetMode="External"/><Relationship Id="rId4" Type="http://schemas.openxmlformats.org/officeDocument/2006/relationships/image" Target="../media/image1.jpeg"/><Relationship Id="rId5" Type="http://schemas.openxmlformats.org/officeDocument/2006/relationships/image" Target="../media/image23.png"/><Relationship Id="rId6"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3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en.wikipedia.org/wiki/File:Antibiotic_resistance.svg" TargetMode="External"/><Relationship Id="rId3" Type="http://schemas.openxmlformats.org/officeDocument/2006/relationships/image" Target="../media/image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4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hyperlink" Target="http://vision.hyphy.org/BUSTED" TargetMode="External"/><Relationship Id="rId4" Type="http://schemas.openxmlformats.org/officeDocument/2006/relationships/hyperlink" Target="https://observablehq.com/@spond/busted"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hyperlink" Target="http://vision.hyphy.org/BUSTED" TargetMode="Externa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hyperlink" Target="http://vision.hyphy.org/BUSTED"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youtube.com/watch?v=plVk4NVIUh8" TargetMode="Externa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5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 Id="rId3" Type="http://schemas.openxmlformats.org/officeDocument/2006/relationships/image" Target="../media/image55.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 Id="rId3" Type="http://schemas.openxmlformats.org/officeDocument/2006/relationships/image" Target="../media/image5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 Id="rId3" Type="http://schemas.openxmlformats.org/officeDocument/2006/relationships/image" Target="../media/image5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62.png"/><Relationship Id="rId7" Type="http://schemas.openxmlformats.org/officeDocument/2006/relationships/image" Target="../media/image6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 Id="rId3" Type="http://schemas.openxmlformats.org/officeDocument/2006/relationships/image" Target="../media/image70.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9.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Quantifying Natural Selection  in Coding Sequences"/>
          <p:cNvSpPr txBox="1"/>
          <p:nvPr>
            <p:ph type="title"/>
          </p:nvPr>
        </p:nvSpPr>
        <p:spPr>
          <a:xfrm>
            <a:off x="1206496" y="3452868"/>
            <a:ext cx="21971004" cy="5729232"/>
          </a:xfrm>
          <a:prstGeom prst="rect">
            <a:avLst/>
          </a:prstGeom>
        </p:spPr>
        <p:txBody>
          <a:bodyPr/>
          <a:lstStyle/>
          <a:p>
            <a:pPr>
              <a:defRPr spc="-180" sz="9000"/>
            </a:pPr>
            <a:r>
              <a:t>Quantifying Natural Selection </a:t>
            </a:r>
            <a:br/>
            <a:r>
              <a:t>in Coding Sequences</a:t>
            </a:r>
          </a:p>
        </p:txBody>
      </p:sp>
      <p:pic>
        <p:nvPicPr>
          <p:cNvPr id="381" name="Image" descr="Image"/>
          <p:cNvPicPr>
            <a:picLocks noChangeAspect="1"/>
          </p:cNvPicPr>
          <p:nvPr/>
        </p:nvPicPr>
        <p:blipFill>
          <a:blip r:embed="rId2">
            <a:extLst/>
          </a:blip>
          <a:stretch>
            <a:fillRect/>
          </a:stretch>
        </p:blipFill>
        <p:spPr>
          <a:xfrm>
            <a:off x="30407492" y="13537406"/>
            <a:ext cx="6600040" cy="3232673"/>
          </a:xfrm>
          <a:prstGeom prst="rect">
            <a:avLst/>
          </a:prstGeom>
          <a:ln w="12700">
            <a:miter lim="400000"/>
          </a:ln>
        </p:spPr>
      </p:pic>
      <p:sp>
        <p:nvSpPr>
          <p:cNvPr id="382" name="Alexander G. Lucaci, PhD…"/>
          <p:cNvSpPr txBox="1"/>
          <p:nvPr/>
        </p:nvSpPr>
        <p:spPr>
          <a:xfrm>
            <a:off x="1284595" y="8972951"/>
            <a:ext cx="21971008" cy="22645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08990">
              <a:defRPr b="1" sz="3528">
                <a:solidFill>
                  <a:srgbClr val="000000"/>
                </a:solidFill>
              </a:defRPr>
            </a:pPr>
            <a:r>
              <a:t>Alexander G. Lucaci, PhD</a:t>
            </a:r>
          </a:p>
          <a:p>
            <a:pPr algn="l" defTabSz="808990">
              <a:defRPr sz="3528">
                <a:solidFill>
                  <a:srgbClr val="000000"/>
                </a:solidFill>
              </a:defRPr>
            </a:pPr>
            <a:r>
              <a:t>Postdoctoral Associate</a:t>
            </a:r>
          </a:p>
          <a:p>
            <a:pPr algn="l" defTabSz="808990">
              <a:defRPr sz="3528">
                <a:solidFill>
                  <a:srgbClr val="000000"/>
                </a:solidFill>
              </a:defRPr>
            </a:pPr>
            <a:r>
              <a:t>Institute for Computational Biomedicine @ Weill Cornell Medicine</a:t>
            </a:r>
          </a:p>
        </p:txBody>
      </p:sp>
      <p:sp>
        <p:nvSpPr>
          <p:cNvPr id="383" name="Email: agl001@med.cornell.edu Twitter: @aglucaci"/>
          <p:cNvSpPr txBox="1"/>
          <p:nvPr/>
        </p:nvSpPr>
        <p:spPr>
          <a:xfrm>
            <a:off x="1262333" y="11854355"/>
            <a:ext cx="22015532" cy="958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chemeClr val="accent1">
                    <a:lumOff val="-13575"/>
                  </a:schemeClr>
                </a:solidFill>
              </a:defRPr>
            </a:pPr>
            <a:r>
              <a:rPr b="1"/>
              <a:t>Email: </a:t>
            </a:r>
            <a:r>
              <a:rPr>
                <a:hlinkClick r:id="rId3" invalidUrl="" action="" tgtFrame="" tooltip="" history="1" highlightClick="0" endSnd="0"/>
              </a:rPr>
              <a:t>agl001@med.cornell.edu</a:t>
            </a:r>
            <a:br/>
            <a:r>
              <a:rPr b="1"/>
              <a:t>Twitter:</a:t>
            </a:r>
            <a:r>
              <a:t> @aglucaci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Rapid SIV sequence evolution in macaques in response to CTL-driven selection"/>
          <p:cNvSpPr txBox="1"/>
          <p:nvPr>
            <p:ph type="title"/>
          </p:nvPr>
        </p:nvSpPr>
        <p:spPr>
          <a:xfrm>
            <a:off x="1206500" y="1079500"/>
            <a:ext cx="22709064" cy="1433163"/>
          </a:xfrm>
          <a:prstGeom prst="rect">
            <a:avLst/>
          </a:prstGeom>
        </p:spPr>
        <p:txBody>
          <a:bodyPr/>
          <a:lstStyle>
            <a:lvl1pPr defTabSz="1389853">
              <a:defRPr spc="-96" sz="4845"/>
            </a:lvl1pPr>
          </a:lstStyle>
          <a:p>
            <a:pPr/>
            <a:r>
              <a:t>Rapid SIV sequence evolution in macaques in response to CTL-driven selection</a:t>
            </a:r>
          </a:p>
        </p:txBody>
      </p:sp>
      <p:sp>
        <p:nvSpPr>
          <p:cNvPr id="427" name="SIV: the only animal model of HIV (rhesus macaques)…"/>
          <p:cNvSpPr txBox="1"/>
          <p:nvPr>
            <p:ph type="body" idx="1"/>
          </p:nvPr>
        </p:nvSpPr>
        <p:spPr>
          <a:xfrm>
            <a:off x="1206500" y="2482055"/>
            <a:ext cx="21971000" cy="9107107"/>
          </a:xfrm>
          <a:prstGeom prst="rect">
            <a:avLst/>
          </a:prstGeom>
        </p:spPr>
        <p:txBody>
          <a:bodyPr/>
          <a:lstStyle/>
          <a:p>
            <a:pPr>
              <a:spcBef>
                <a:spcPts val="2500"/>
              </a:spcBef>
            </a:pPr>
            <a:r>
              <a:t>SIV: the only animal model of HIV (rhesus macaques)</a:t>
            </a:r>
          </a:p>
          <a:p>
            <a:pPr>
              <a:spcBef>
                <a:spcPts val="2500"/>
              </a:spcBef>
            </a:pPr>
            <a:r>
              <a:t>Experimental infection with MHC-matched strain of SIV</a:t>
            </a:r>
          </a:p>
          <a:p>
            <a:pPr>
              <a:spcBef>
                <a:spcPts val="2500"/>
              </a:spcBef>
            </a:pPr>
            <a:r>
              <a:t>Virus sequenced from a sample 2 weeks post infection</a:t>
            </a:r>
          </a:p>
          <a:p>
            <a:pPr>
              <a:spcBef>
                <a:spcPts val="2500"/>
              </a:spcBef>
            </a:pPr>
            <a:r>
              <a:t>Only variation was in an epitope recognized by the MHC </a:t>
            </a:r>
          </a:p>
          <a:p>
            <a:pPr lvl="1">
              <a:spcBef>
                <a:spcPts val="2500"/>
              </a:spcBef>
            </a:pPr>
            <a:r>
              <a:t>CTL </a:t>
            </a:r>
            <a:r>
              <a:rPr i="1"/>
              <a:t>escape</a:t>
            </a:r>
          </a:p>
        </p:txBody>
      </p:sp>
      <p:pic>
        <p:nvPicPr>
          <p:cNvPr id="428" name="droppedImage.pdf" descr="droppedImage.pdf"/>
          <p:cNvPicPr>
            <a:picLocks noChangeAspect="1"/>
          </p:cNvPicPr>
          <p:nvPr/>
        </p:nvPicPr>
        <p:blipFill>
          <a:blip r:embed="rId2">
            <a:extLst/>
          </a:blip>
          <a:stretch>
            <a:fillRect/>
          </a:stretch>
        </p:blipFill>
        <p:spPr>
          <a:xfrm>
            <a:off x="1926516" y="7573681"/>
            <a:ext cx="20530968" cy="5020063"/>
          </a:xfrm>
          <a:prstGeom prst="rect">
            <a:avLst/>
          </a:prstGeom>
          <a:ln w="12700">
            <a:miter lim="400000"/>
          </a:ln>
          <a:effectLst>
            <a:outerShdw sx="100000" sy="100000" kx="0" ky="0" algn="b" rotWithShape="0" blurRad="177800" dist="101600" dir="2700000">
              <a:srgbClr val="000000">
                <a:alpha val="75000"/>
              </a:srgbClr>
            </a:outerShdw>
          </a:effectLst>
        </p:spPr>
      </p:pic>
      <p:sp>
        <p:nvSpPr>
          <p:cNvPr id="429" name="O’Connor et al (2002) Nat Med 8(5):493–499"/>
          <p:cNvSpPr txBox="1"/>
          <p:nvPr/>
        </p:nvSpPr>
        <p:spPr>
          <a:xfrm>
            <a:off x="19925244" y="13252380"/>
            <a:ext cx="4425638" cy="39370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1600">
                <a:solidFill>
                  <a:srgbClr val="FFFFFF"/>
                </a:solidFill>
                <a:latin typeface="Helvetica"/>
                <a:ea typeface="Helvetica"/>
                <a:cs typeface="Helvetica"/>
                <a:sym typeface="Helvetica"/>
              </a:defRPr>
            </a:lvl1pPr>
          </a:lstStyle>
          <a:p>
            <a:pPr>
              <a:defRPr sz="3200">
                <a:latin typeface="Helvetica Neue Medium"/>
                <a:ea typeface="Helvetica Neue Medium"/>
                <a:cs typeface="Helvetica Neue Medium"/>
                <a:sym typeface="Helvetica Neue Medium"/>
              </a:defRPr>
            </a:pPr>
            <a:r>
              <a:rPr sz="1600">
                <a:latin typeface="Helvetica"/>
                <a:ea typeface="Helvetica"/>
                <a:cs typeface="Helvetica"/>
                <a:sym typeface="Helvetica"/>
              </a:rPr>
              <a:t>O’Connor et al (2002) Nat Med 8(5):493–499</a:t>
            </a:r>
          </a:p>
        </p:txBody>
      </p:sp>
      <p:sp>
        <p:nvSpPr>
          <p:cNvPr id="4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hyphy fel --alignment data/WestNileVirus_NS3.fna —ci Yes"/>
          <p:cNvSpPr txBox="1"/>
          <p:nvPr/>
        </p:nvSpPr>
        <p:spPr>
          <a:xfrm>
            <a:off x="3747138" y="11651437"/>
            <a:ext cx="1662190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fel --alignment data/WestNileVirus_NS3.fna —ci Yes </a:t>
            </a:r>
          </a:p>
        </p:txBody>
      </p:sp>
      <p:sp>
        <p:nvSpPr>
          <p:cNvPr id="1016" name="|     Codon      |   Partition    |     alpha      |      beta      |      LRT       |Selection detected?|dN/dS with confidence intervals|…"/>
          <p:cNvSpPr txBox="1"/>
          <p:nvPr/>
        </p:nvSpPr>
        <p:spPr>
          <a:xfrm>
            <a:off x="539049" y="3402884"/>
            <a:ext cx="23327694" cy="553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Menlo Regular"/>
                <a:ea typeface="Menlo Regular"/>
                <a:cs typeface="Menlo Regular"/>
                <a:sym typeface="Menlo Regular"/>
              </a:defRPr>
            </a:pPr>
            <a:r>
              <a:t>|     Codon      |   Partition    |     alpha      |      beta      |      LRT       |Selection detected?|dN/dS with confidence intervals|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2        |       1        |        1.843   |        0.000   |        7.521   |  Neg. p = 0.0061  |     0.000(   0.00-   0.09)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3        |       1        |        0.786   |        0.000   |        3.161   |  Neg. p = 0.0754  |     0.000(   0.00-   0.16)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4        |       1        |        2.174   |        0.000   |       10.742   |  Neg. p = 0.0010  |     0.000(   0.00-   0.07)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7        |       1        |        1.105   |        0.000   |        7.537   |  Neg. p = 0.0060  |     0.000(   0.00-   0.11)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8        |       1        |        0.422   |        0.000   |        3.173   |  Neg. p = 0.0749  |     0.000(   0.00-   0.28)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9        |       1        |        1.353   |        0.000   |        8.638   |  Neg. p = 0.0033  |     0.000(   0.00-   0.08)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10       |       1        |        1.353   |        0.000   |        8.369   |  Neg. p = 0.0038  |     0.000(   0.00-   0.09)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300">
                <a:solidFill>
                  <a:srgbClr val="42C732"/>
                </a:solidFill>
                <a:latin typeface="Menlo Regular"/>
                <a:ea typeface="Menlo Regular"/>
                <a:cs typeface="Menlo Regular"/>
                <a:sym typeface="Menlo Regular"/>
              </a:defRPr>
            </a:pPr>
            <a:r>
              <a:rPr>
                <a:solidFill>
                  <a:srgbClr val="000000"/>
                </a:solidFill>
              </a:rPr>
              <a:t>…</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247       |       1        |        1.353   |        0.000   |        8.088   |  Neg. p = 0.0045  |     0.000(   0.00-   0.10)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248       |       1        |        0.451   |        0.000   |        3.496   |  Neg. p = 0.0615  |     0.000(   0.00-   0.28)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249       |       1        |        0.000   |        2.700   |        7.881   |  Pos. p = 0.0050  |  10000.000(7599.84-10000.00)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250       |       1        |        0.220   |        0.000   |        2.797   |  Neg. p = 0.0945  |     0.000(   0.00-   0.61)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388       |       1        |        0.220   |        0.000   |        2.797   |  Neg. p = 0.0945  |     0.000(   0.00-   0.61)    |</a:t>
            </a:r>
            <a:endParaRPr>
              <a:solidFill>
                <a:srgbClr val="000000"/>
              </a:solidFill>
            </a:endParaRPr>
          </a:p>
        </p:txBody>
      </p:sp>
      <p:sp>
        <p:nvSpPr>
          <p:cNvPr id="1017"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Mapping substitutions with SLAC"/>
          <p:cNvSpPr txBox="1"/>
          <p:nvPr>
            <p:ph type="title"/>
          </p:nvPr>
        </p:nvSpPr>
        <p:spPr>
          <a:prstGeom prst="rect">
            <a:avLst/>
          </a:prstGeom>
        </p:spPr>
        <p:txBody>
          <a:bodyPr/>
          <a:lstStyle/>
          <a:p>
            <a:pPr/>
            <a:r>
              <a:t>Mapping substitutions with SLAC</a:t>
            </a:r>
          </a:p>
        </p:txBody>
      </p:sp>
      <p:sp>
        <p:nvSpPr>
          <p:cNvPr id="1020" name="SLAC capable of detecting selection, is fast, but generally lacks power…"/>
          <p:cNvSpPr txBox="1"/>
          <p:nvPr>
            <p:ph type="body" idx="1"/>
          </p:nvPr>
        </p:nvSpPr>
        <p:spPr>
          <a:prstGeom prst="rect">
            <a:avLst/>
          </a:prstGeom>
        </p:spPr>
        <p:txBody>
          <a:bodyPr/>
          <a:lstStyle/>
          <a:p>
            <a:pPr/>
            <a:r>
              <a:t>SLAC capable of detecting selection, is fast, but generally lacks power</a:t>
            </a:r>
          </a:p>
          <a:p>
            <a:pPr/>
            <a:r>
              <a:t>It provides a number of intuitive metrics for interpreting selection results</a:t>
            </a:r>
          </a:p>
          <a:p>
            <a:pPr/>
            <a:r>
              <a:t>SLAC recovers ancestral states and allows one to “map” evolutionary history onto a tree.</a:t>
            </a:r>
          </a:p>
        </p:txBody>
      </p:sp>
      <p:sp>
        <p:nvSpPr>
          <p:cNvPr id="1021" name="hyphy slac --alignment data/spike.fas --tree data/spike.tree --branches Internal"/>
          <p:cNvSpPr txBox="1"/>
          <p:nvPr/>
        </p:nvSpPr>
        <p:spPr>
          <a:xfrm>
            <a:off x="550564" y="11881143"/>
            <a:ext cx="2328287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slac --alignment data/spike.fas --tree data/spike.tree --branches Internal</a:t>
            </a:r>
          </a:p>
        </p:txBody>
      </p:sp>
      <p:sp>
        <p:nvSpPr>
          <p:cNvPr id="1022"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4" name="Image" descr="Image"/>
          <p:cNvPicPr>
            <a:picLocks noChangeAspect="1"/>
          </p:cNvPicPr>
          <p:nvPr/>
        </p:nvPicPr>
        <p:blipFill>
          <a:blip r:embed="rId2">
            <a:extLst/>
          </a:blip>
          <a:stretch>
            <a:fillRect/>
          </a:stretch>
        </p:blipFill>
        <p:spPr>
          <a:xfrm>
            <a:off x="1442741" y="667670"/>
            <a:ext cx="21529454" cy="3572777"/>
          </a:xfrm>
          <a:prstGeom prst="rect">
            <a:avLst/>
          </a:prstGeom>
          <a:ln w="12700">
            <a:miter lim="400000"/>
          </a:ln>
        </p:spPr>
      </p:pic>
      <p:pic>
        <p:nvPicPr>
          <p:cNvPr id="1025" name="Image" descr="Image"/>
          <p:cNvPicPr>
            <a:picLocks noChangeAspect="1"/>
          </p:cNvPicPr>
          <p:nvPr/>
        </p:nvPicPr>
        <p:blipFill>
          <a:blip r:embed="rId3">
            <a:extLst/>
          </a:blip>
          <a:stretch>
            <a:fillRect/>
          </a:stretch>
        </p:blipFill>
        <p:spPr>
          <a:xfrm>
            <a:off x="4481298" y="4680929"/>
            <a:ext cx="15859396" cy="8266417"/>
          </a:xfrm>
          <a:prstGeom prst="rect">
            <a:avLst/>
          </a:prstGeom>
          <a:ln w="12700">
            <a:miter lim="400000"/>
          </a:ln>
        </p:spPr>
      </p:pic>
      <p:sp>
        <p:nvSpPr>
          <p:cNvPr id="1026" name="Site 452"/>
          <p:cNvSpPr txBox="1"/>
          <p:nvPr/>
        </p:nvSpPr>
        <p:spPr>
          <a:xfrm>
            <a:off x="18713781" y="8376890"/>
            <a:ext cx="1602093"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100"/>
            </a:lvl1pPr>
          </a:lstStyle>
          <a:p>
            <a:pPr/>
            <a:r>
              <a:t>Site 452</a:t>
            </a:r>
          </a:p>
        </p:txBody>
      </p:sp>
      <p:sp>
        <p:nvSpPr>
          <p:cNvPr id="1027"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Analysis summary"/>
          <p:cNvSpPr txBox="1"/>
          <p:nvPr>
            <p:ph type="title"/>
          </p:nvPr>
        </p:nvSpPr>
        <p:spPr>
          <a:prstGeom prst="rect">
            <a:avLst/>
          </a:prstGeom>
        </p:spPr>
        <p:txBody>
          <a:bodyPr/>
          <a:lstStyle/>
          <a:p>
            <a:pPr/>
            <a:r>
              <a:t>Analysis summary</a:t>
            </a:r>
          </a:p>
        </p:txBody>
      </p:sp>
      <p:graphicFrame>
        <p:nvGraphicFramePr>
          <p:cNvPr id="1030" name="Table 1"/>
          <p:cNvGraphicFramePr/>
          <p:nvPr/>
        </p:nvGraphicFramePr>
        <p:xfrm>
          <a:off x="1200358" y="2941267"/>
          <a:ext cx="20947595" cy="986158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233723"/>
                <a:gridCol w="5233723"/>
                <a:gridCol w="5233723"/>
                <a:gridCol w="5233723"/>
              </a:tblGrid>
              <a:tr h="2462221">
                <a:tc>
                  <a:txBody>
                    <a:bodyPr/>
                    <a:lstStyle/>
                    <a:p>
                      <a:pPr algn="ctr" defTabSz="914400">
                        <a:tabLst>
                          <a:tab pos="1663700" algn="l"/>
                        </a:tabLst>
                        <a:defRPr sz="3200"/>
                      </a:pPr>
                    </a:p>
                  </a:txBody>
                  <a:tcPr marL="50800" marR="50800" marT="50800" marB="50800" anchor="ctr" anchorCtr="0" horzOverflow="overflow"/>
                </a:tc>
                <a:tc>
                  <a:txBody>
                    <a:bodyPr/>
                    <a:lstStyle/>
                    <a:p>
                      <a:pPr algn="ctr" defTabSz="914400">
                        <a:tabLst>
                          <a:tab pos="1663700" algn="l"/>
                        </a:tabLst>
                        <a:defRPr b="0" sz="1800"/>
                      </a:pPr>
                      <a:r>
                        <a:rPr b="1" sz="3200"/>
                        <a:t>WNV NS3</a:t>
                      </a:r>
                    </a:p>
                  </a:txBody>
                  <a:tcPr marL="50800" marR="50800" marT="50800" marB="50800" anchor="ctr" anchorCtr="0" horzOverflow="overflow"/>
                </a:tc>
                <a:tc>
                  <a:txBody>
                    <a:bodyPr/>
                    <a:lstStyle/>
                    <a:p>
                      <a:pPr algn="ctr" defTabSz="914400">
                        <a:tabLst>
                          <a:tab pos="1663700" algn="l"/>
                        </a:tabLst>
                        <a:defRPr sz="3200"/>
                      </a:pPr>
                      <a:r>
                        <a:t>HIV-1 </a:t>
                      </a:r>
                      <a:r>
                        <a:rPr i="1"/>
                        <a:t>env</a:t>
                      </a:r>
                    </a:p>
                  </a:txBody>
                  <a:tcPr marL="50800" marR="50800" marT="50800" marB="50800" anchor="ctr" anchorCtr="0" horzOverflow="overflow"/>
                </a:tc>
                <a:tc>
                  <a:txBody>
                    <a:bodyPr/>
                    <a:lstStyle/>
                    <a:p>
                      <a:pPr algn="ctr" defTabSz="914400">
                        <a:tabLst>
                          <a:tab pos="1663700" algn="l"/>
                        </a:tabLst>
                        <a:defRPr b="0" sz="1800"/>
                      </a:pPr>
                      <a:r>
                        <a:rPr b="1" sz="3200"/>
                        <a:t>SARS-CoV-2 spike</a:t>
                      </a:r>
                    </a:p>
                  </a:txBody>
                  <a:tcPr marL="50800" marR="50800" marT="50800" marB="50800" anchor="ctr" anchorCtr="0" horzOverflow="overflow"/>
                </a:tc>
              </a:tr>
              <a:tr h="2462221">
                <a:tc>
                  <a:txBody>
                    <a:bodyPr/>
                    <a:lstStyle/>
                    <a:p>
                      <a:pPr algn="ctr" defTabSz="914400">
                        <a:tabLst>
                          <a:tab pos="1663700" algn="l"/>
                        </a:tabLst>
                        <a:defRPr b="0" sz="1800"/>
                      </a:pPr>
                      <a:r>
                        <a:rPr b="1" sz="3200"/>
                        <a:t>Gene-wide episodic selection (BUSTED)</a:t>
                      </a:r>
                    </a:p>
                  </a:txBody>
                  <a:tcPr marL="50800" marR="50800" marT="50800" marB="50800" anchor="ctr" anchorCtr="0" horzOverflow="overflow"/>
                </a:tc>
                <a:tc>
                  <a:txBody>
                    <a:bodyPr/>
                    <a:lstStyle/>
                    <a:p>
                      <a:pPr algn="ctr" defTabSz="914400">
                        <a:defRPr sz="1800"/>
                      </a:pPr>
                      <a:r>
                        <a:rPr sz="3200"/>
                        <a:t>No</a:t>
                      </a:r>
                    </a:p>
                  </a:txBody>
                  <a:tcPr marL="50800" marR="50800" marT="50800" marB="50800" anchor="ctr" anchorCtr="0" horzOverflow="overflow"/>
                </a:tc>
                <a:tc>
                  <a:txBody>
                    <a:bodyPr/>
                    <a:lstStyle/>
                    <a:p>
                      <a:pPr algn="ctr" defTabSz="914400">
                        <a:defRPr sz="1800"/>
                      </a:pPr>
                      <a:r>
                        <a:rPr sz="3200"/>
                        <a:t>Yes</a:t>
                      </a:r>
                    </a:p>
                  </a:txBody>
                  <a:tcPr marL="50800" marR="50800" marT="50800" marB="50800" anchor="ctr" anchorCtr="0" horzOverflow="overflow"/>
                </a:tc>
                <a:tc>
                  <a:txBody>
                    <a:bodyPr/>
                    <a:lstStyle/>
                    <a:p>
                      <a:pPr algn="ctr" defTabSz="914400">
                        <a:defRPr sz="1800"/>
                      </a:pPr>
                      <a:r>
                        <a:rPr sz="3200"/>
                        <a:t>Yes</a:t>
                      </a:r>
                    </a:p>
                  </a:txBody>
                  <a:tcPr marL="50800" marR="50800" marT="50800" marB="50800" anchor="ctr" anchorCtr="0" horzOverflow="overflow"/>
                </a:tc>
              </a:tr>
              <a:tr h="2462221">
                <a:tc>
                  <a:txBody>
                    <a:bodyPr/>
                    <a:lstStyle/>
                    <a:p>
                      <a:pPr algn="ctr" defTabSz="914400">
                        <a:tabLst>
                          <a:tab pos="1663700" algn="l"/>
                        </a:tabLst>
                        <a:defRPr b="0" sz="1800"/>
                      </a:pPr>
                      <a:r>
                        <a:rPr b="1" sz="3200"/>
                        <a:t>Branch-level selection (aBSREL)</a:t>
                      </a:r>
                    </a:p>
                  </a:txBody>
                  <a:tcPr marL="50800" marR="50800" marT="50800" marB="50800" anchor="ctr" anchorCtr="0" horzOverflow="overflow"/>
                </a:tc>
                <a:tc>
                  <a:txBody>
                    <a:bodyPr/>
                    <a:lstStyle/>
                    <a:p>
                      <a:pPr algn="ctr" defTabSz="914400">
                        <a:defRPr sz="1800"/>
                      </a:pPr>
                      <a:r>
                        <a:rPr sz="3200"/>
                        <a:t>No</a:t>
                      </a:r>
                    </a:p>
                  </a:txBody>
                  <a:tcPr marL="50800" marR="50800" marT="50800" marB="50800" anchor="ctr" anchorCtr="0" horzOverflow="overflow"/>
                </a:tc>
                <a:tc>
                  <a:txBody>
                    <a:bodyPr/>
                    <a:lstStyle/>
                    <a:p>
                      <a:pPr algn="ctr" defTabSz="914400">
                        <a:defRPr sz="1800"/>
                      </a:pPr>
                      <a:r>
                        <a:rPr sz="3200"/>
                        <a:t>Yes, three branches, including transmission</a:t>
                      </a:r>
                    </a:p>
                  </a:txBody>
                  <a:tcPr marL="50800" marR="50800" marT="50800" marB="50800" anchor="ctr" anchorCtr="0" horzOverflow="overflow"/>
                </a:tc>
                <a:tc>
                  <a:txBody>
                    <a:bodyPr/>
                    <a:lstStyle/>
                    <a:p>
                      <a:pPr algn="ctr" defTabSz="914400">
                        <a:defRPr sz="1800"/>
                      </a:pPr>
                      <a:r>
                        <a:rPr sz="3200"/>
                        <a:t>No</a:t>
                      </a:r>
                    </a:p>
                  </a:txBody>
                  <a:tcPr marL="50800" marR="50800" marT="50800" marB="50800" anchor="ctr" anchorCtr="0" horzOverflow="overflow"/>
                </a:tc>
              </a:tr>
              <a:tr h="2462221">
                <a:tc>
                  <a:txBody>
                    <a:bodyPr/>
                    <a:lstStyle/>
                    <a:p>
                      <a:pPr algn="ctr" defTabSz="914400">
                        <a:tabLst>
                          <a:tab pos="1663700" algn="l"/>
                        </a:tabLst>
                        <a:defRPr b="0" sz="1800"/>
                      </a:pPr>
                      <a:r>
                        <a:rPr b="1" sz="3200"/>
                        <a:t>Site-level episodic selection (MEME)</a:t>
                      </a:r>
                    </a:p>
                  </a:txBody>
                  <a:tcPr marL="50800" marR="50800" marT="50800" marB="50800" anchor="ctr" anchorCtr="0" horzOverflow="overflow"/>
                </a:tc>
                <a:tc>
                  <a:txBody>
                    <a:bodyPr/>
                    <a:lstStyle/>
                    <a:p>
                      <a:pPr algn="ctr" defTabSz="914400">
                        <a:defRPr sz="3200"/>
                      </a:pPr>
                      <a:r>
                        <a:t>Yes, </a:t>
                      </a:r>
                      <a:r>
                        <a:rPr b="1">
                          <a:latin typeface="Courier New"/>
                          <a:ea typeface="Courier New"/>
                          <a:cs typeface="Courier New"/>
                          <a:sym typeface="Courier New"/>
                        </a:rPr>
                        <a:t>1</a:t>
                      </a:r>
                      <a:r>
                        <a:t> site</a:t>
                      </a:r>
                    </a:p>
                  </a:txBody>
                  <a:tcPr marL="50800" marR="50800" marT="50800" marB="50800" anchor="ctr" anchorCtr="0" horzOverflow="overflow"/>
                </a:tc>
                <a:tc>
                  <a:txBody>
                    <a:bodyPr/>
                    <a:lstStyle/>
                    <a:p>
                      <a:pPr algn="ctr" defTabSz="914400">
                        <a:defRPr sz="3200"/>
                      </a:pPr>
                      <a:r>
                        <a:t>Yes, </a:t>
                      </a:r>
                      <a:r>
                        <a:rPr b="1">
                          <a:latin typeface="Courier New"/>
                          <a:ea typeface="Courier New"/>
                          <a:cs typeface="Courier New"/>
                          <a:sym typeface="Courier New"/>
                        </a:rPr>
                        <a:t>8</a:t>
                      </a:r>
                      <a:r>
                        <a:t> sites</a:t>
                      </a:r>
                    </a:p>
                  </a:txBody>
                  <a:tcPr marL="50800" marR="50800" marT="50800" marB="50800" anchor="ctr" anchorCtr="0" horzOverflow="overflow"/>
                </a:tc>
                <a:tc>
                  <a:txBody>
                    <a:bodyPr/>
                    <a:lstStyle/>
                    <a:p>
                      <a:pPr algn="ctr" defTabSz="914400">
                        <a:defRPr sz="1800"/>
                      </a:pPr>
                      <a:r>
                        <a:rPr sz="3200"/>
                        <a:t>Yes, sites found depend on which branches are included</a:t>
                      </a:r>
                    </a:p>
                  </a:txBody>
                  <a:tcPr marL="50800" marR="50800" marT="50800" marB="50800" anchor="ctr" anchorCtr="0" horzOverflow="overflow"/>
                </a:tc>
              </a:tr>
            </a:tbl>
          </a:graphicData>
        </a:graphic>
      </p:graphicFrame>
      <p:sp>
        <p:nvSpPr>
          <p:cNvPr id="1031"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Questions about the previous material?"/>
          <p:cNvSpPr txBox="1"/>
          <p:nvPr>
            <p:ph type="title"/>
          </p:nvPr>
        </p:nvSpPr>
        <p:spPr>
          <a:prstGeom prst="rect">
            <a:avLst/>
          </a:prstGeom>
        </p:spPr>
        <p:txBody>
          <a:bodyPr/>
          <a:lstStyle/>
          <a:p>
            <a:pPr/>
            <a:r>
              <a:t>Questions about the previous material?</a:t>
            </a:r>
          </a:p>
        </p:txBody>
      </p:sp>
      <p:sp>
        <p:nvSpPr>
          <p:cNvPr id="1034" name="Agenda Subtitle"/>
          <p:cNvSpPr txBox="1"/>
          <p:nvPr>
            <p:ph type="body" idx="21"/>
          </p:nvPr>
        </p:nvSpPr>
        <p:spPr>
          <a:prstGeom prst="rect">
            <a:avLst/>
          </a:prstGeom>
          <a:solidFill>
            <a:srgbClr val="60D937"/>
          </a:solidFill>
        </p:spPr>
        <p:txBody>
          <a:bodyPr/>
          <a:lstStyle/>
          <a:p>
            <a:pPr algn="ctr">
              <a:defRPr b="0" sz="3200">
                <a:latin typeface="Helvetica Neue Medium"/>
                <a:ea typeface="Helvetica Neue Medium"/>
                <a:cs typeface="Helvetica Neue Medium"/>
                <a:sym typeface="Helvetica Neue Medium"/>
              </a:defRPr>
            </a:pPr>
          </a:p>
        </p:txBody>
      </p:sp>
      <p:sp>
        <p:nvSpPr>
          <p:cNvPr id="1035" name="We covered the FEL and SLAC selection analyses,  site-level methods…"/>
          <p:cNvSpPr txBox="1"/>
          <p:nvPr>
            <p:ph type="body" idx="1"/>
          </p:nvPr>
        </p:nvSpPr>
        <p:spPr>
          <a:prstGeom prst="rect">
            <a:avLst/>
          </a:prstGeom>
        </p:spPr>
        <p:txBody>
          <a:bodyPr/>
          <a:lstStyle/>
          <a:p>
            <a:pPr defTabSz="726440">
              <a:spcBef>
                <a:spcPts val="1500"/>
              </a:spcBef>
              <a:defRPr spc="-48" sz="4840"/>
            </a:pPr>
            <a:r>
              <a:t>We covered the FEL and SLAC selection analyses,  site-level methods</a:t>
            </a:r>
          </a:p>
          <a:p>
            <a:pPr marL="536447" indent="-536447" defTabSz="2145738">
              <a:lnSpc>
                <a:spcPct val="90000"/>
              </a:lnSpc>
              <a:spcBef>
                <a:spcPts val="3900"/>
              </a:spcBef>
              <a:buSzPct val="123000"/>
              <a:buChar char="•"/>
              <a:defRPr b="1" spc="0" sz="4224"/>
            </a:pPr>
            <a:r>
              <a:rPr b="0"/>
              <a:t>Fixed Effects Likelihood</a:t>
            </a:r>
            <a:r>
              <a:t> (FEL)</a:t>
            </a:r>
          </a:p>
          <a:p>
            <a:pPr lvl="1" marL="1072895" indent="-536447" defTabSz="2145738">
              <a:lnSpc>
                <a:spcPct val="90000"/>
              </a:lnSpc>
              <a:spcBef>
                <a:spcPts val="3900"/>
              </a:spcBef>
              <a:buSzPct val="123000"/>
              <a:buChar char="•"/>
              <a:defRPr b="1" spc="0" sz="4224"/>
            </a:pPr>
            <a:r>
              <a:rPr b="0"/>
              <a:t>A simpler alternative to MEME (looks for pervasive selection)</a:t>
            </a:r>
            <a:endParaRPr b="0"/>
          </a:p>
          <a:p>
            <a:pPr lvl="1" marL="1072895" indent="-536447" defTabSz="2145738">
              <a:lnSpc>
                <a:spcPct val="90000"/>
              </a:lnSpc>
              <a:spcBef>
                <a:spcPts val="3900"/>
              </a:spcBef>
              <a:buSzPct val="123000"/>
              <a:buChar char="•"/>
              <a:defRPr b="1" spc="0" sz="4224"/>
            </a:pPr>
            <a:r>
              <a:rPr b="0"/>
              <a:t>May be more suited for smaller datasets or datasets of low divergence</a:t>
            </a:r>
            <a:endParaRPr b="0"/>
          </a:p>
          <a:p>
            <a:pPr marL="536447" indent="-536447" defTabSz="2145738">
              <a:lnSpc>
                <a:spcPct val="90000"/>
              </a:lnSpc>
              <a:spcBef>
                <a:spcPts val="3900"/>
              </a:spcBef>
              <a:buSzPct val="123000"/>
              <a:buChar char="•"/>
              <a:defRPr spc="0" sz="4224"/>
            </a:pPr>
            <a:r>
              <a:t>Single Likelihood Ancestor Counting (</a:t>
            </a:r>
            <a:r>
              <a:rPr b="1"/>
              <a:t>SLAC</a:t>
            </a:r>
            <a:r>
              <a:t>)</a:t>
            </a:r>
          </a:p>
          <a:p>
            <a:pPr lvl="1" marL="1072895" indent="-536447" defTabSz="2145738">
              <a:lnSpc>
                <a:spcPct val="90000"/>
              </a:lnSpc>
              <a:spcBef>
                <a:spcPts val="3900"/>
              </a:spcBef>
              <a:buSzPct val="123000"/>
              <a:buChar char="•"/>
              <a:defRPr spc="0" sz="4224"/>
            </a:pPr>
            <a:r>
              <a:t>A counting-based approach</a:t>
            </a:r>
          </a:p>
          <a:p>
            <a:pPr lvl="1" marL="1072895" indent="-536447" defTabSz="2145738">
              <a:lnSpc>
                <a:spcPct val="90000"/>
              </a:lnSpc>
              <a:spcBef>
                <a:spcPts val="3900"/>
              </a:spcBef>
              <a:buSzPct val="123000"/>
              <a:buChar char="•"/>
              <a:defRPr spc="0" sz="4224"/>
            </a:pPr>
            <a:r>
              <a:t>Good for data exploration and visualization</a:t>
            </a:r>
          </a:p>
        </p:txBody>
      </p:sp>
      <p:sp>
        <p:nvSpPr>
          <p:cNvPr id="1036"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It is not unexpected that site-level positive results can occur when a gene-level test does not yield a positive result"/>
          <p:cNvSpPr txBox="1"/>
          <p:nvPr>
            <p:ph type="title"/>
          </p:nvPr>
        </p:nvSpPr>
        <p:spPr>
          <a:xfrm>
            <a:off x="1206500" y="1079500"/>
            <a:ext cx="21971000" cy="1917505"/>
          </a:xfrm>
          <a:prstGeom prst="rect">
            <a:avLst/>
          </a:prstGeom>
        </p:spPr>
        <p:txBody>
          <a:bodyPr/>
          <a:lstStyle>
            <a:lvl1pPr>
              <a:defRPr spc="-114" sz="5700"/>
            </a:lvl1pPr>
          </a:lstStyle>
          <a:p>
            <a:pPr/>
            <a:r>
              <a:t>It is not unexpected that site-level positive results can occur when a gene-level test does not yield a positive result</a:t>
            </a:r>
          </a:p>
        </p:txBody>
      </p:sp>
      <p:sp>
        <p:nvSpPr>
          <p:cNvPr id="1039" name="Lack of power for the global test: if the proportion of sites under selection is very small, a mixture-model test, like BUSTED, will miss it.…"/>
          <p:cNvSpPr txBox="1"/>
          <p:nvPr>
            <p:ph type="body" idx="1"/>
          </p:nvPr>
        </p:nvSpPr>
        <p:spPr>
          <a:prstGeom prst="rect">
            <a:avLst/>
          </a:prstGeom>
        </p:spPr>
        <p:txBody>
          <a:bodyPr/>
          <a:lstStyle/>
          <a:p>
            <a:pPr marL="591312" indent="-591312" defTabSz="2365188">
              <a:spcBef>
                <a:spcPts val="4300"/>
              </a:spcBef>
              <a:defRPr sz="4656"/>
            </a:pPr>
            <a:r>
              <a:rPr b="1"/>
              <a:t>Lack of power for the global test</a:t>
            </a:r>
            <a:r>
              <a:t>: if the proportion of sites under selection is very small, a mixture-model test, like BUSTED, will miss it.</a:t>
            </a:r>
          </a:p>
          <a:p>
            <a:pPr marL="591312" indent="-591312" defTabSz="2365188">
              <a:spcBef>
                <a:spcPts val="4300"/>
              </a:spcBef>
              <a:defRPr b="1" sz="4656"/>
            </a:pPr>
            <a:r>
              <a:t>Model violations:</a:t>
            </a:r>
            <a:r>
              <a:rPr b="0"/>
              <a:t> MEME supplies much more flexible distributions of </a:t>
            </a:r>
            <a:r>
              <a:rPr>
                <a:latin typeface="Courier New"/>
                <a:ea typeface="Courier New"/>
                <a:cs typeface="Courier New"/>
                <a:sym typeface="Courier New"/>
              </a:rPr>
              <a:t>dN/dS</a:t>
            </a:r>
            <a:r>
              <a:rPr b="0"/>
              <a:t> over sites; compared to alignment-wide k-bin (k=3) BUSTED distribution.</a:t>
            </a:r>
            <a:endParaRPr b="0"/>
          </a:p>
          <a:p>
            <a:pPr marL="591312" indent="-591312" defTabSz="2365188">
              <a:spcBef>
                <a:spcPts val="4300"/>
              </a:spcBef>
              <a:defRPr b="1" sz="4656"/>
            </a:pPr>
            <a:r>
              <a:t>False positives at site-level</a:t>
            </a:r>
            <a:r>
              <a:rPr b="0"/>
              <a:t>: our site-level tests have good statistical properties, but each positive site result could be a false positive; FWER correction would make site-level tests too conservative.</a:t>
            </a:r>
            <a:endParaRPr b="0"/>
          </a:p>
          <a:p>
            <a:pPr marL="591312" indent="-591312" defTabSz="2365188">
              <a:spcBef>
                <a:spcPts val="4300"/>
              </a:spcBef>
              <a:defRPr b="1" sz="4656"/>
            </a:pPr>
            <a:r>
              <a:t>Summary</a:t>
            </a:r>
            <a:r>
              <a:rPr b="0"/>
              <a:t>: gene-level selection tests need a minimal proportion of sites to be under selection to be powered; site-level tests should not be used to make inferences about gene-level selection.</a:t>
            </a:r>
          </a:p>
        </p:txBody>
      </p:sp>
      <p:sp>
        <p:nvSpPr>
          <p:cNvPr id="104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 name="However, we caution that despite obvious interest in identifying specific branch-site combinations subject to diversifying selection, such inference is based on very limited data (the evolution of one codon along one branch), and cannot be recommended fo"/>
          <p:cNvSpPr txBox="1"/>
          <p:nvPr/>
        </p:nvSpPr>
        <p:spPr>
          <a:xfrm>
            <a:off x="4833937" y="1193394"/>
            <a:ext cx="14716126" cy="105791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821531">
              <a:defRPr sz="4600">
                <a:solidFill>
                  <a:srgbClr val="000000"/>
                </a:solidFill>
                <a:latin typeface="Helvetica Light"/>
                <a:ea typeface="Helvetica Light"/>
                <a:cs typeface="Helvetica Light"/>
                <a:sym typeface="Helvetica Light"/>
              </a:defRPr>
            </a:pPr>
            <a:r>
              <a:t>However, we caution that despite obvious interest in identifying specific branch-site combinations subject to diversifying selection, such inference is based on very limited data (the evolution of one codon along one branch), and cannot be recommended for purposes other than data exploration and result visualization. This observation could be codified as the “</a:t>
            </a:r>
            <a:r>
              <a:rPr b="1" i="1">
                <a:latin typeface="Helvetica"/>
                <a:ea typeface="Helvetica"/>
                <a:cs typeface="Helvetica"/>
                <a:sym typeface="Helvetica"/>
              </a:rPr>
              <a:t>selection inference uncertainty principle</a:t>
            </a:r>
            <a:r>
              <a:t>” — </a:t>
            </a:r>
            <a:r>
              <a:rPr>
                <a:solidFill>
                  <a:srgbClr val="FF2600"/>
                </a:solidFill>
              </a:rPr>
              <a:t>one cannot simultaneously infer both the site and the branch subject to diversifying selection</a:t>
            </a:r>
            <a:r>
              <a:t>. In this manuscript [MEME], we describe how to infer the location of sites, pooling information over branches; previously [aBSREL] we have outlined a complementary approach to find selected branches by pooling information over sites. </a:t>
            </a:r>
          </a:p>
        </p:txBody>
      </p:sp>
      <p:sp>
        <p:nvSpPr>
          <p:cNvPr id="1043" name="Murrell et al 2012"/>
          <p:cNvSpPr txBox="1"/>
          <p:nvPr/>
        </p:nvSpPr>
        <p:spPr>
          <a:xfrm>
            <a:off x="14262317" y="11311063"/>
            <a:ext cx="6599333"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1531">
              <a:defRPr i="1" sz="3200">
                <a:solidFill>
                  <a:srgbClr val="000000"/>
                </a:solidFill>
                <a:latin typeface="Helvetica Light"/>
                <a:ea typeface="Helvetica Light"/>
                <a:cs typeface="Helvetica Light"/>
                <a:sym typeface="Helvetica Light"/>
              </a:defRPr>
            </a:lvl1pPr>
          </a:lstStyle>
          <a:p>
            <a:pPr/>
            <a:r>
              <a:t>Murrell et al 2012</a:t>
            </a:r>
          </a:p>
        </p:txBody>
      </p:sp>
      <p:sp>
        <p:nvSpPr>
          <p:cNvPr id="1044" name="Line"/>
          <p:cNvSpPr/>
          <p:nvPr/>
        </p:nvSpPr>
        <p:spPr>
          <a:xfrm flipV="1">
            <a:off x="4370213" y="567609"/>
            <a:ext cx="1" cy="11244626"/>
          </a:xfrm>
          <a:prstGeom prst="line">
            <a:avLst/>
          </a:prstGeom>
          <a:ln w="25400">
            <a:solidFill>
              <a:srgbClr val="000000"/>
            </a:solidFill>
            <a:miter lim="400000"/>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sp>
        <p:nvSpPr>
          <p:cNvPr id="104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Purpose-built models"/>
          <p:cNvSpPr txBox="1"/>
          <p:nvPr>
            <p:ph type="title"/>
          </p:nvPr>
        </p:nvSpPr>
        <p:spPr>
          <a:prstGeom prst="rect">
            <a:avLst/>
          </a:prstGeom>
        </p:spPr>
        <p:txBody>
          <a:bodyPr/>
          <a:lstStyle/>
          <a:p>
            <a:pPr/>
            <a:r>
              <a:t>Purpose-built models</a:t>
            </a:r>
          </a:p>
        </p:txBody>
      </p:sp>
      <p:sp>
        <p:nvSpPr>
          <p:cNvPr id="1048" name="It is tempting to “hack” existing tools to answer questions that they are not designed to answer…"/>
          <p:cNvSpPr txBox="1"/>
          <p:nvPr>
            <p:ph type="body" idx="1"/>
          </p:nvPr>
        </p:nvSpPr>
        <p:spPr>
          <a:xfrm>
            <a:off x="1206500" y="4075419"/>
            <a:ext cx="21971000" cy="8429097"/>
          </a:xfrm>
          <a:prstGeom prst="rect">
            <a:avLst/>
          </a:prstGeom>
        </p:spPr>
        <p:txBody>
          <a:bodyPr numCol="2" spcCol="1098550"/>
          <a:lstStyle/>
          <a:p>
            <a:pPr marL="355600" indent="-355600">
              <a:spcBef>
                <a:spcPts val="2500"/>
              </a:spcBef>
              <a:defRPr sz="3600"/>
            </a:pPr>
            <a:r>
              <a:t>It is tempting to “hack” existing tools to answer questions that they are not designed to answer</a:t>
            </a:r>
          </a:p>
          <a:p>
            <a:pPr marL="355600" indent="-355600">
              <a:spcBef>
                <a:spcPts val="2500"/>
              </a:spcBef>
              <a:defRPr sz="3600"/>
            </a:pPr>
            <a:r>
              <a:t>A recent example we tackled is a rigorous test for relaxation of selection (or more generally a difference in selective regimes) in a part of the tree, relative to the rest of the tree</a:t>
            </a:r>
          </a:p>
          <a:p>
            <a:pPr marL="355600" indent="-355600">
              <a:spcBef>
                <a:spcPts val="2500"/>
              </a:spcBef>
              <a:defRPr sz="3600"/>
            </a:pPr>
            <a:r>
              <a:t>Typical approaches have been to estimate dN/dS rations from two sets of branches, and interpret an </a:t>
            </a:r>
            <a:r>
              <a:rPr i="1"/>
              <a:t>elevation </a:t>
            </a:r>
            <a:r>
              <a:t>in dN/dS as evidence of selective constraint relaxation</a:t>
            </a:r>
          </a:p>
          <a:p>
            <a:pPr marL="355600" indent="-355600">
              <a:spcBef>
                <a:spcPts val="2500"/>
              </a:spcBef>
              <a:defRPr sz="3600"/>
            </a:pPr>
          </a:p>
          <a:p>
            <a:pPr marL="355600" indent="-355600">
              <a:spcBef>
                <a:spcPts val="2500"/>
              </a:spcBef>
              <a:defRPr sz="3600"/>
            </a:pPr>
          </a:p>
          <a:p>
            <a:pPr marL="355600" indent="-355600">
              <a:spcBef>
                <a:spcPts val="2500"/>
              </a:spcBef>
              <a:defRPr sz="3600"/>
            </a:pPr>
          </a:p>
          <a:p>
            <a:pPr marL="355600" indent="-355600">
              <a:spcBef>
                <a:spcPts val="2500"/>
              </a:spcBef>
              <a:defRPr sz="3600"/>
            </a:pPr>
            <a:r>
              <a:t>Two problems with this approach:</a:t>
            </a:r>
          </a:p>
          <a:p>
            <a:pPr lvl="1" marL="965200" indent="-355600">
              <a:spcBef>
                <a:spcPts val="2500"/>
              </a:spcBef>
              <a:defRPr sz="3600"/>
            </a:pPr>
            <a:r>
              <a:t>An increase in mean dN/dS could also be caused by an </a:t>
            </a:r>
            <a:r>
              <a:rPr b="1"/>
              <a:t>intensification</a:t>
            </a:r>
            <a:r>
              <a:t> of selective forces.</a:t>
            </a:r>
          </a:p>
          <a:p>
            <a:pPr lvl="1" marL="965200" indent="-355600">
              <a:spcBef>
                <a:spcPts val="2500"/>
              </a:spcBef>
              <a:defRPr sz="3600"/>
            </a:pPr>
            <a:r>
              <a:rPr i="1"/>
              <a:t>Post-hoc</a:t>
            </a:r>
            <a:r>
              <a:t> analyses (e.g., estimate branch-level dN/dS and then compare [t-test, etc] them as if they were observed quantities) discard a lot of information (e.g., variance of individual estimates), and make obviously wrong assumptions (e.g., estimates are uncorrelated).</a:t>
            </a:r>
          </a:p>
        </p:txBody>
      </p:sp>
      <p:sp>
        <p:nvSpPr>
          <p:cNvPr id="1049"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1" name="Image" descr="Image"/>
          <p:cNvPicPr>
            <a:picLocks noChangeAspect="1"/>
          </p:cNvPicPr>
          <p:nvPr/>
        </p:nvPicPr>
        <p:blipFill>
          <a:blip r:embed="rId2">
            <a:extLst/>
          </a:blip>
          <a:stretch>
            <a:fillRect/>
          </a:stretch>
        </p:blipFill>
        <p:spPr>
          <a:xfrm>
            <a:off x="7916622" y="983986"/>
            <a:ext cx="8550756" cy="6978028"/>
          </a:xfrm>
          <a:prstGeom prst="rect">
            <a:avLst/>
          </a:prstGeom>
          <a:ln w="12700">
            <a:miter lim="400000"/>
          </a:ln>
        </p:spPr>
      </p:pic>
      <p:pic>
        <p:nvPicPr>
          <p:cNvPr id="1052" name="Image" descr="Image"/>
          <p:cNvPicPr>
            <a:picLocks noChangeAspect="1"/>
          </p:cNvPicPr>
          <p:nvPr/>
        </p:nvPicPr>
        <p:blipFill>
          <a:blip r:embed="rId3">
            <a:extLst/>
          </a:blip>
          <a:stretch>
            <a:fillRect/>
          </a:stretch>
        </p:blipFill>
        <p:spPr>
          <a:xfrm>
            <a:off x="5593065" y="8204480"/>
            <a:ext cx="13197869" cy="5090724"/>
          </a:xfrm>
          <a:prstGeom prst="rect">
            <a:avLst/>
          </a:prstGeom>
          <a:ln w="12700">
            <a:miter lim="400000"/>
          </a:ln>
        </p:spPr>
      </p:pic>
      <p:sp>
        <p:nvSpPr>
          <p:cNvPr id="1053" name="ω→ωk…"/>
          <p:cNvSpPr txBox="1"/>
          <p:nvPr/>
        </p:nvSpPr>
        <p:spPr>
          <a:xfrm>
            <a:off x="14057550" y="3928090"/>
            <a:ext cx="2519681"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latin typeface="Helvetica Light"/>
                <a:ea typeface="Helvetica Light"/>
                <a:cs typeface="Helvetica Light"/>
                <a:sym typeface="Helvetica Light"/>
              </a:defRPr>
            </a:pPr>
            <a:r>
              <a:t>ω→ω</a:t>
            </a:r>
            <a:r>
              <a:rPr baseline="31999"/>
              <a:t>k </a:t>
            </a:r>
            <a:endParaRPr baseline="31999"/>
          </a:p>
          <a:p>
            <a:pPr>
              <a:defRPr sz="5000">
                <a:latin typeface="Helvetica Light"/>
                <a:ea typeface="Helvetica Light"/>
                <a:cs typeface="Helvetica Light"/>
                <a:sym typeface="Helvetica Light"/>
              </a:defRPr>
            </a:pPr>
            <a:r>
              <a:rPr baseline="31999"/>
              <a:t>Test for k ≠ 1</a:t>
            </a:r>
          </a:p>
        </p:txBody>
      </p:sp>
      <p:pic>
        <p:nvPicPr>
          <p:cNvPr id="1054" name="Image" descr="Image"/>
          <p:cNvPicPr>
            <a:picLocks noChangeAspect="1"/>
          </p:cNvPicPr>
          <p:nvPr/>
        </p:nvPicPr>
        <p:blipFill>
          <a:blip r:embed="rId4">
            <a:extLst/>
          </a:blip>
          <a:stretch>
            <a:fillRect/>
          </a:stretch>
        </p:blipFill>
        <p:spPr>
          <a:xfrm>
            <a:off x="18726120" y="1506601"/>
            <a:ext cx="2040792" cy="201486"/>
          </a:xfrm>
          <a:prstGeom prst="rect">
            <a:avLst/>
          </a:prstGeom>
          <a:ln w="12700">
            <a:miter lim="400000"/>
          </a:ln>
        </p:spPr>
      </p:pic>
      <p:sp>
        <p:nvSpPr>
          <p:cNvPr id="1055" name="Wertheim et al | Mol Biol Evol.| 32(3):820-32"/>
          <p:cNvSpPr txBox="1"/>
          <p:nvPr/>
        </p:nvSpPr>
        <p:spPr>
          <a:xfrm>
            <a:off x="18139324" y="13251084"/>
            <a:ext cx="6233771" cy="46106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a:solidFill>
                  <a:srgbClr val="FFFFFF"/>
                </a:solidFill>
                <a:latin typeface="Helvetica Neue Medium"/>
                <a:ea typeface="Helvetica Neue Medium"/>
                <a:cs typeface="Helvetica Neue Medium"/>
                <a:sym typeface="Helvetica Neue Medium"/>
              </a:defRPr>
            </a:pPr>
            <a:r>
              <a:t>Wertheim et al | </a:t>
            </a:r>
            <a:r>
              <a:rPr b="1">
                <a:latin typeface="+mn-lt"/>
                <a:ea typeface="+mn-ea"/>
                <a:cs typeface="+mn-cs"/>
                <a:sym typeface="Helvetica Neue"/>
              </a:rPr>
              <a:t>Mol Biol Evol</a:t>
            </a:r>
            <a:r>
              <a:t>.| 32(3):820-32</a:t>
            </a:r>
          </a:p>
        </p:txBody>
      </p:sp>
      <p:sp>
        <p:nvSpPr>
          <p:cNvPr id="1056" name="Slide Number"/>
          <p:cNvSpPr txBox="1"/>
          <p:nvPr>
            <p:ph type="sldNum" sz="quarter" idx="2"/>
          </p:nvPr>
        </p:nvSpPr>
        <p:spPr>
          <a:xfrm>
            <a:off x="11874398" y="12985698"/>
            <a:ext cx="622707"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Comparing alpha vs delta clades in SARS-CoV-2"/>
          <p:cNvSpPr txBox="1"/>
          <p:nvPr>
            <p:ph type="title"/>
          </p:nvPr>
        </p:nvSpPr>
        <p:spPr>
          <a:prstGeom prst="rect">
            <a:avLst/>
          </a:prstGeom>
        </p:spPr>
        <p:txBody>
          <a:bodyPr/>
          <a:lstStyle>
            <a:lvl1pPr defTabSz="2218888">
              <a:defRPr spc="-154" sz="7735"/>
            </a:lvl1pPr>
          </a:lstStyle>
          <a:p>
            <a:pPr/>
            <a:r>
              <a:t>Comparing alpha vs delta clades in SARS-CoV-2</a:t>
            </a:r>
          </a:p>
        </p:txBody>
      </p:sp>
      <p:sp>
        <p:nvSpPr>
          <p:cNvPr id="1059" name="Are selective pressures on the Delta SARS-CoV-2 clade relaxed or intensified compared to the Alpha clade?…"/>
          <p:cNvSpPr txBox="1"/>
          <p:nvPr>
            <p:ph type="body" sz="half" idx="1"/>
          </p:nvPr>
        </p:nvSpPr>
        <p:spPr>
          <a:xfrm>
            <a:off x="1206500" y="3867107"/>
            <a:ext cx="9381116" cy="8256012"/>
          </a:xfrm>
          <a:prstGeom prst="rect">
            <a:avLst/>
          </a:prstGeom>
        </p:spPr>
        <p:txBody>
          <a:bodyPr/>
          <a:lstStyle/>
          <a:p>
            <a:pPr marL="355600" indent="-355600">
              <a:spcBef>
                <a:spcPts val="2500"/>
              </a:spcBef>
              <a:defRPr sz="4000"/>
            </a:pPr>
            <a:r>
              <a:t>Are selective pressures on the Delta SARS-CoV-2 clade relaxed or intensified compared to the Alpha clade?</a:t>
            </a:r>
          </a:p>
          <a:p>
            <a:pPr marL="355600" indent="-355600">
              <a:spcBef>
                <a:spcPts val="2500"/>
              </a:spcBef>
              <a:defRPr sz="4000"/>
            </a:pPr>
            <a:r>
              <a:t>Partition the tree into corresponding clades.</a:t>
            </a:r>
          </a:p>
          <a:p>
            <a:pPr marL="355600" indent="-355600">
              <a:spcBef>
                <a:spcPts val="2500"/>
              </a:spcBef>
              <a:defRPr sz="4000"/>
            </a:pPr>
            <a:r>
              <a:t>See </a:t>
            </a:r>
            <a:r>
              <a:rPr u="sng">
                <a:hlinkClick r:id="rId2" invalidUrl="" action="" tgtFrame="" tooltip="" history="1" highlightClick="0" endSnd="0"/>
              </a:rPr>
              <a:t>http://www.hyphy.org/tutorials/CL-prompt-tutorial/#preparing-labeled-phylogenies</a:t>
            </a:r>
            <a:r>
              <a:t> for how to label phylogenies</a:t>
            </a:r>
          </a:p>
        </p:txBody>
      </p:sp>
      <p:pic>
        <p:nvPicPr>
          <p:cNvPr id="1060" name="Image" descr="Image"/>
          <p:cNvPicPr>
            <a:picLocks noChangeAspect="1"/>
          </p:cNvPicPr>
          <p:nvPr/>
        </p:nvPicPr>
        <p:blipFill>
          <a:blip r:embed="rId3">
            <a:extLst/>
          </a:blip>
          <a:stretch>
            <a:fillRect/>
          </a:stretch>
        </p:blipFill>
        <p:spPr>
          <a:xfrm>
            <a:off x="13542537" y="2753318"/>
            <a:ext cx="8520079" cy="10483589"/>
          </a:xfrm>
          <a:prstGeom prst="rect">
            <a:avLst/>
          </a:prstGeom>
          <a:ln w="12700">
            <a:miter lim="400000"/>
          </a:ln>
        </p:spPr>
      </p:pic>
      <p:sp>
        <p:nvSpPr>
          <p:cNvPr id="1061"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Key drivers of adaptation in pathogens"/>
          <p:cNvSpPr txBox="1"/>
          <p:nvPr>
            <p:ph type="title"/>
          </p:nvPr>
        </p:nvSpPr>
        <p:spPr>
          <a:prstGeom prst="rect">
            <a:avLst/>
          </a:prstGeom>
        </p:spPr>
        <p:txBody>
          <a:bodyPr/>
          <a:lstStyle/>
          <a:p>
            <a:pPr/>
            <a:r>
              <a:t>Key drivers of adaptation in pathogens</a:t>
            </a:r>
          </a:p>
        </p:txBody>
      </p:sp>
      <p:sp>
        <p:nvSpPr>
          <p:cNvPr id="433" name="Zoonoses and transmission to new hosts (both species and individuals)…"/>
          <p:cNvSpPr txBox="1"/>
          <p:nvPr>
            <p:ph type="body" idx="1"/>
          </p:nvPr>
        </p:nvSpPr>
        <p:spPr>
          <a:xfrm>
            <a:off x="1206500" y="3150573"/>
            <a:ext cx="21971000" cy="9353943"/>
          </a:xfrm>
          <a:prstGeom prst="rect">
            <a:avLst/>
          </a:prstGeom>
        </p:spPr>
        <p:txBody>
          <a:bodyPr/>
          <a:lstStyle/>
          <a:p>
            <a:pPr/>
            <a:r>
              <a:t>Zoonoses and transmission to new hosts (both species and individuals)</a:t>
            </a:r>
          </a:p>
          <a:p>
            <a:pPr/>
            <a:r>
              <a:t>Immune selection (CTL, innate, antibody)</a:t>
            </a:r>
          </a:p>
          <a:p>
            <a:pPr/>
            <a:r>
              <a:t>Development of drug resistance</a:t>
            </a:r>
          </a:p>
          <a:p>
            <a:pPr/>
            <a:r>
              <a:t>Virulence/transmissibility</a:t>
            </a:r>
          </a:p>
          <a:p>
            <a:pPr/>
            <a:r>
              <a:t>Host/pathogen arms-races, e.g. host antiviral factors</a:t>
            </a:r>
          </a:p>
          <a:p>
            <a:pPr>
              <a:defRPr>
                <a:solidFill>
                  <a:srgbClr val="FF2600"/>
                </a:solidFill>
              </a:defRPr>
            </a:pPr>
            <a:r>
              <a:rPr b="1"/>
              <a:t>Most</a:t>
            </a:r>
            <a:r>
              <a:t> of the time, </a:t>
            </a:r>
            <a:r>
              <a:rPr b="1"/>
              <a:t>most</a:t>
            </a:r>
            <a:r>
              <a:t> of the viral genome is </a:t>
            </a:r>
            <a:r>
              <a:rPr b="1" u="sng"/>
              <a:t>conserved</a:t>
            </a:r>
          </a:p>
        </p:txBody>
      </p:sp>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hyphy relax --alignment data/AlphaDeltaSpike.fas --tree data/AlphaDeltaSpike.nwk --test Delta --reference Alpha  --starting-points 5"/>
          <p:cNvSpPr txBox="1"/>
          <p:nvPr/>
        </p:nvSpPr>
        <p:spPr>
          <a:xfrm>
            <a:off x="474631" y="12643736"/>
            <a:ext cx="238170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500">
                <a:solidFill>
                  <a:srgbClr val="000000"/>
                </a:solidFill>
                <a:latin typeface="Menlo Regular"/>
                <a:ea typeface="Menlo Regular"/>
                <a:cs typeface="Menlo Regular"/>
                <a:sym typeface="Menlo Regular"/>
              </a:defRPr>
            </a:lvl1pPr>
          </a:lstStyle>
          <a:p>
            <a:pPr/>
            <a:r>
              <a:t>hyphy relax --alignment data/AlphaDeltaSpike.fas --tree data/AlphaDeltaSpike.nwk --test Delta --reference Alpha  --starting-points 5</a:t>
            </a:r>
          </a:p>
        </p:txBody>
      </p:sp>
      <p:pic>
        <p:nvPicPr>
          <p:cNvPr id="1064" name="Image" descr="Image"/>
          <p:cNvPicPr>
            <a:picLocks noChangeAspect="1"/>
          </p:cNvPicPr>
          <p:nvPr/>
        </p:nvPicPr>
        <p:blipFill>
          <a:blip r:embed="rId2">
            <a:extLst/>
          </a:blip>
          <a:stretch>
            <a:fillRect/>
          </a:stretch>
        </p:blipFill>
        <p:spPr>
          <a:xfrm>
            <a:off x="2841197" y="238545"/>
            <a:ext cx="17866984" cy="12052513"/>
          </a:xfrm>
          <a:prstGeom prst="rect">
            <a:avLst/>
          </a:prstGeom>
          <a:ln w="12700">
            <a:miter lim="400000"/>
          </a:ln>
        </p:spPr>
      </p:pic>
      <p:sp>
        <p:nvSpPr>
          <p:cNvPr id="1065" name="Slide Number"/>
          <p:cNvSpPr txBox="1"/>
          <p:nvPr>
            <p:ph type="sldNum" sz="quarter" idx="2"/>
          </p:nvPr>
        </p:nvSpPr>
        <p:spPr>
          <a:xfrm>
            <a:off x="11463335" y="13034790"/>
            <a:ext cx="622708" cy="46136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Which sites are evolving differentially?"/>
          <p:cNvSpPr txBox="1"/>
          <p:nvPr>
            <p:ph type="title"/>
          </p:nvPr>
        </p:nvSpPr>
        <p:spPr>
          <a:prstGeom prst="rect">
            <a:avLst/>
          </a:prstGeom>
        </p:spPr>
        <p:txBody>
          <a:bodyPr/>
          <a:lstStyle/>
          <a:p>
            <a:pPr/>
            <a:r>
              <a:t>Which sites are evolving differentially?</a:t>
            </a:r>
          </a:p>
        </p:txBody>
      </p:sp>
      <p:sp>
        <p:nvSpPr>
          <p:cNvPr id="1068" name="We have established that in the HIV example, donor, recipient, and transmission branches evolve differently.…"/>
          <p:cNvSpPr txBox="1"/>
          <p:nvPr>
            <p:ph type="body" idx="1"/>
          </p:nvPr>
        </p:nvSpPr>
        <p:spPr>
          <a:xfrm>
            <a:off x="1206500" y="3854407"/>
            <a:ext cx="21971000" cy="8256012"/>
          </a:xfrm>
          <a:prstGeom prst="rect">
            <a:avLst/>
          </a:prstGeom>
        </p:spPr>
        <p:txBody>
          <a:bodyPr numCol="2" spcCol="1098550"/>
          <a:lstStyle/>
          <a:p>
            <a:pPr marL="355600" indent="-355600">
              <a:spcBef>
                <a:spcPts val="2500"/>
              </a:spcBef>
              <a:defRPr sz="3500"/>
            </a:pPr>
            <a:r>
              <a:t>We have established that in the HIV example, donor, recipient, and transmission branches evolve differently.</a:t>
            </a:r>
          </a:p>
          <a:p>
            <a:pPr marL="355600" indent="-355600">
              <a:spcBef>
                <a:spcPts val="2500"/>
              </a:spcBef>
              <a:defRPr sz="3500"/>
            </a:pPr>
            <a:r>
              <a:t>Can we identify specific sites where this may be occurring? </a:t>
            </a:r>
          </a:p>
          <a:p>
            <a:pPr lvl="1" marL="965200" indent="-355600">
              <a:spcBef>
                <a:spcPts val="2500"/>
              </a:spcBef>
              <a:defRPr sz="3500"/>
            </a:pPr>
            <a:r>
              <a:t>Why is this of interest?</a:t>
            </a:r>
          </a:p>
          <a:p>
            <a:pPr marL="355600" indent="-355600">
              <a:spcBef>
                <a:spcPts val="2500"/>
              </a:spcBef>
              <a:defRPr sz="3500"/>
            </a:pPr>
            <a:r>
              <a:t>More generally, given a tree with N sets of branches, we fish to find sites where evolution is different between these N sets, with a degree of statistical significance.</a:t>
            </a:r>
          </a:p>
          <a:p>
            <a:pPr marL="355600" indent="-355600">
              <a:spcBef>
                <a:spcPts val="2500"/>
              </a:spcBef>
              <a:defRPr sz="3500"/>
            </a:pPr>
          </a:p>
          <a:p>
            <a:pPr marL="355600" indent="-355600">
              <a:spcBef>
                <a:spcPts val="2500"/>
              </a:spcBef>
              <a:defRPr sz="3500"/>
            </a:pPr>
          </a:p>
          <a:p>
            <a:pPr marL="355600" indent="-355600">
              <a:spcBef>
                <a:spcPts val="2500"/>
              </a:spcBef>
              <a:defRPr sz="3500"/>
            </a:pPr>
          </a:p>
          <a:p>
            <a:pPr marL="355600" indent="-355600">
              <a:spcBef>
                <a:spcPts val="2500"/>
              </a:spcBef>
              <a:defRPr sz="3500"/>
            </a:pPr>
            <a:r>
              <a:t>Solution: use a fixed effects method (Contrast-FEL)</a:t>
            </a:r>
          </a:p>
          <a:p>
            <a:pPr lvl="1" marL="965200" indent="-355600">
              <a:spcBef>
                <a:spcPts val="2500"/>
              </a:spcBef>
              <a:defRPr sz="3500"/>
            </a:pPr>
            <a:r>
              <a:t>For each branch set </a:t>
            </a:r>
            <a:r>
              <a:rPr b="1"/>
              <a:t>i</a:t>
            </a:r>
            <a:r>
              <a:t>, estimate a dN/dS ration (</a:t>
            </a:r>
            <a:r>
              <a:rPr b="1"/>
              <a:t>N</a:t>
            </a:r>
            <a:r>
              <a:t> total ratios)</a:t>
            </a:r>
          </a:p>
          <a:p>
            <a:pPr lvl="1" marL="965200" indent="-355600">
              <a:spcBef>
                <a:spcPts val="2500"/>
              </a:spcBef>
              <a:defRPr sz="3500"/>
            </a:pPr>
            <a:r>
              <a:t>Test whether or not any of the ratios are different (group test)</a:t>
            </a:r>
          </a:p>
          <a:p>
            <a:pPr lvl="1" marL="965200" indent="-355600">
              <a:spcBef>
                <a:spcPts val="2500"/>
              </a:spcBef>
              <a:defRPr sz="3500"/>
            </a:pPr>
            <a:r>
              <a:t>For each pair of ratios, test if they are different [ up to N (N-1) / 2 tests ]</a:t>
            </a:r>
          </a:p>
          <a:p>
            <a:pPr marL="355600" indent="-355600">
              <a:spcBef>
                <a:spcPts val="2500"/>
              </a:spcBef>
              <a:defRPr sz="3500"/>
            </a:pPr>
            <a:r>
              <a:t>Can identify subtle differences among selective pressures.</a:t>
            </a:r>
          </a:p>
        </p:txBody>
      </p:sp>
      <p:sp>
        <p:nvSpPr>
          <p:cNvPr id="1069" name="Molecular Biology and Evolution, Volume 38, Issue 3, March 2021, Pages 1184–1198,"/>
          <p:cNvSpPr txBox="1"/>
          <p:nvPr/>
        </p:nvSpPr>
        <p:spPr>
          <a:xfrm>
            <a:off x="15050358" y="13034416"/>
            <a:ext cx="9252161"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700">
                <a:solidFill>
                  <a:srgbClr val="2A2A2A"/>
                </a:solidFill>
                <a:latin typeface="Helvetica"/>
                <a:ea typeface="Helvetica"/>
                <a:cs typeface="Helvetica"/>
                <a:sym typeface="Helvetica"/>
              </a:defRPr>
            </a:pPr>
            <a:r>
              <a:rPr i="1"/>
              <a:t>Molecular Biology and Evolution</a:t>
            </a:r>
            <a:r>
              <a:t>, Volume 38, Issue 3, March 2021, Pages 1184–1198,</a:t>
            </a:r>
          </a:p>
        </p:txBody>
      </p:sp>
      <p:sp>
        <p:nvSpPr>
          <p:cNvPr id="107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hyphy contrast-fel --alignment data/AlphaDeltaSpike.fas --tree data/AlphaDeltaSpike.tree --branch-set Alpha --branch-set Delta"/>
          <p:cNvSpPr txBox="1"/>
          <p:nvPr/>
        </p:nvSpPr>
        <p:spPr>
          <a:xfrm>
            <a:off x="1279027" y="12437272"/>
            <a:ext cx="22272539"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300">
                <a:solidFill>
                  <a:srgbClr val="000000"/>
                </a:solidFill>
                <a:latin typeface="Menlo Regular"/>
                <a:ea typeface="Menlo Regular"/>
                <a:cs typeface="Menlo Regular"/>
                <a:sym typeface="Menlo Regular"/>
              </a:defRPr>
            </a:lvl1pPr>
          </a:lstStyle>
          <a:p>
            <a:pPr/>
            <a:r>
              <a:t>hyphy contrast-fel --alignment data/AlphaDeltaSpike.fas --tree data/AlphaDeltaSpike.tree --branch-set Alpha --branch-set Delta</a:t>
            </a:r>
          </a:p>
        </p:txBody>
      </p:sp>
      <p:pic>
        <p:nvPicPr>
          <p:cNvPr id="1073" name="Image" descr="Image"/>
          <p:cNvPicPr>
            <a:picLocks noChangeAspect="1"/>
          </p:cNvPicPr>
          <p:nvPr/>
        </p:nvPicPr>
        <p:blipFill>
          <a:blip r:embed="rId2">
            <a:extLst/>
          </a:blip>
          <a:stretch>
            <a:fillRect/>
          </a:stretch>
        </p:blipFill>
        <p:spPr>
          <a:xfrm>
            <a:off x="4172342" y="805641"/>
            <a:ext cx="14296896" cy="11256310"/>
          </a:xfrm>
          <a:prstGeom prst="rect">
            <a:avLst/>
          </a:prstGeom>
          <a:ln w="12700">
            <a:miter lim="400000"/>
          </a:ln>
        </p:spPr>
      </p:pic>
      <p:sp>
        <p:nvSpPr>
          <p:cNvPr id="1074"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6" name="aBSREL and BUSTED can test all branches for selection (exploratory), or apply the test to a set of branches defined a priori (e.g. defining a particular biological hypothesis).…"/>
          <p:cNvSpPr txBox="1"/>
          <p:nvPr>
            <p:ph type="body" sz="half" idx="1"/>
          </p:nvPr>
        </p:nvSpPr>
        <p:spPr>
          <a:prstGeom prst="rect">
            <a:avLst/>
          </a:prstGeom>
        </p:spPr>
        <p:txBody>
          <a:bodyPr/>
          <a:lstStyle/>
          <a:p>
            <a:pPr marL="381000" indent="-381000">
              <a:spcBef>
                <a:spcPts val="1600"/>
              </a:spcBef>
              <a:defRPr sz="3000"/>
            </a:pPr>
            <a:r>
              <a:t>aBSREL and BUSTED can test all branches for selection (exploratory), or apply the test to a set of branches defined </a:t>
            </a:r>
            <a:r>
              <a:rPr i="1"/>
              <a:t>a priori</a:t>
            </a:r>
            <a:r>
              <a:t> (e.g. defining a particular biological hypothesis).</a:t>
            </a:r>
          </a:p>
          <a:p>
            <a:pPr marL="381000" indent="-381000">
              <a:spcBef>
                <a:spcPts val="1600"/>
              </a:spcBef>
              <a:defRPr sz="3000"/>
            </a:pPr>
            <a:r>
              <a:t>For BUSTED,  </a:t>
            </a:r>
            <a:r>
              <a:rPr i="1"/>
              <a:t>a priori</a:t>
            </a:r>
            <a:r>
              <a:t> partitioning of branches can increase power, especially if selective regimes are markedly different on different parts of the tree.</a:t>
            </a:r>
          </a:p>
          <a:p>
            <a:pPr marL="381000" indent="-381000">
              <a:spcBef>
                <a:spcPts val="1600"/>
              </a:spcBef>
              <a:defRPr sz="3000"/>
            </a:pPr>
            <a:r>
              <a:t>For example, BUSTED applied to the HIV dataset where the transmission branch is designated as foreground, found a greater proportion sites under stronger selection on this branch that the rest of the tree (8% vs 1%), and a lower </a:t>
            </a:r>
            <a:r>
              <a:rPr b="1">
                <a:latin typeface="Courier New"/>
                <a:ea typeface="Courier New"/>
                <a:cs typeface="Courier New"/>
                <a:sym typeface="Courier New"/>
              </a:rPr>
              <a:t>p-value.</a:t>
            </a:r>
          </a:p>
        </p:txBody>
      </p:sp>
      <p:sp>
        <p:nvSpPr>
          <p:cNvPr id="1077" name="Branch testing; exploratory vs a priori"/>
          <p:cNvSpPr txBox="1"/>
          <p:nvPr>
            <p:ph type="title"/>
          </p:nvPr>
        </p:nvSpPr>
        <p:spPr>
          <a:prstGeom prst="rect">
            <a:avLst/>
          </a:prstGeom>
        </p:spPr>
        <p:txBody>
          <a:bodyPr/>
          <a:lstStyle/>
          <a:p>
            <a:pPr defTabSz="1365469">
              <a:defRPr spc="-95" sz="4760"/>
            </a:pPr>
            <a:r>
              <a:t>Branch testing; exploratory vs </a:t>
            </a:r>
            <a:r>
              <a:rPr i="1"/>
              <a:t>a priori</a:t>
            </a:r>
          </a:p>
        </p:txBody>
      </p:sp>
      <p:graphicFrame>
        <p:nvGraphicFramePr>
          <p:cNvPr id="1078" name="Table 1"/>
          <p:cNvGraphicFramePr/>
          <p:nvPr/>
        </p:nvGraphicFramePr>
        <p:xfrm>
          <a:off x="11771080" y="6095944"/>
          <a:ext cx="9147240" cy="6749881"/>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044846"/>
                <a:gridCol w="3044846"/>
                <a:gridCol w="3044846"/>
              </a:tblGrid>
              <a:tr h="1684295">
                <a:tc>
                  <a:txBody>
                    <a:bodyPr/>
                    <a:lstStyle/>
                    <a:p>
                      <a:pPr algn="ctr" defTabSz="914400">
                        <a:tabLst>
                          <a:tab pos="1663700" algn="l"/>
                        </a:tabLst>
                        <a:defRPr sz="2600"/>
                      </a:pPr>
                    </a:p>
                  </a:txBody>
                  <a:tcPr marL="50800" marR="50800" marT="50800" marB="50800" anchor="ctr" anchorCtr="0" horzOverflow="overflow"/>
                </a:tc>
                <a:tc>
                  <a:txBody>
                    <a:bodyPr/>
                    <a:lstStyle/>
                    <a:p>
                      <a:pPr algn="ctr" defTabSz="914400">
                        <a:tabLst>
                          <a:tab pos="1663700" algn="l"/>
                        </a:tabLst>
                        <a:defRPr b="0" sz="1800"/>
                      </a:pPr>
                      <a:r>
                        <a:rPr b="1" sz="2600"/>
                        <a:t>Background</a:t>
                      </a:r>
                    </a:p>
                  </a:txBody>
                  <a:tcPr marL="50800" marR="50800" marT="50800" marB="50800" anchor="ctr" anchorCtr="0" horzOverflow="overflow"/>
                </a:tc>
                <a:tc>
                  <a:txBody>
                    <a:bodyPr/>
                    <a:lstStyle/>
                    <a:p>
                      <a:pPr algn="ctr" defTabSz="914400">
                        <a:tabLst>
                          <a:tab pos="1663700" algn="l"/>
                        </a:tabLst>
                        <a:defRPr b="0" sz="1800"/>
                      </a:pPr>
                      <a:r>
                        <a:rPr b="1" sz="2600"/>
                        <a:t>Foreground</a:t>
                      </a:r>
                    </a:p>
                  </a:txBody>
                  <a:tcPr marL="50800" marR="50800" marT="50800" marB="50800" anchor="ctr" anchorCtr="0" horzOverflow="overflow"/>
                </a:tc>
              </a:tr>
              <a:tr h="1684295">
                <a:tc>
                  <a:txBody>
                    <a:bodyPr/>
                    <a:lstStyle/>
                    <a:p>
                      <a:pPr algn="ctr" defTabSz="914400">
                        <a:tabLst>
                          <a:tab pos="1663700" algn="l"/>
                        </a:tabLst>
                        <a:defRPr b="0" sz="1800"/>
                      </a:pPr>
                      <a:r>
                        <a:rPr b="1" sz="2600"/>
                        <a:t>Class 1 </a:t>
                      </a:r>
                    </a:p>
                  </a:txBody>
                  <a:tcPr marL="50800" marR="50800" marT="50800" marB="50800" anchor="ctr" anchorCtr="0" horzOverflow="overflow"/>
                </a:tc>
                <a:tc>
                  <a:txBody>
                    <a:bodyPr/>
                    <a:lstStyle/>
                    <a:p>
                      <a:pPr algn="ctr" defTabSz="914400"/>
                      <a:r>
                        <a:t>ω</a:t>
                      </a:r>
                      <a:r>
                        <a:rPr baseline="-5999"/>
                        <a:t> </a:t>
                      </a:r>
                      <a:r>
                        <a:t>= 0.51</a:t>
                      </a:r>
                    </a:p>
                    <a:p>
                      <a:pPr algn="ctr" defTabSz="914400"/>
                      <a:r>
                        <a:t>p</a:t>
                      </a:r>
                      <a:r>
                        <a:rPr baseline="-5999"/>
                        <a:t> </a:t>
                      </a:r>
                      <a:r>
                        <a:t>= 0.08</a:t>
                      </a:r>
                    </a:p>
                  </a:txBody>
                  <a:tcPr marL="50800" marR="50800" marT="50800" marB="50800" anchor="ctr" anchorCtr="0" horzOverflow="overflow"/>
                </a:tc>
                <a:tc>
                  <a:txBody>
                    <a:bodyPr/>
                    <a:lstStyle/>
                    <a:p>
                      <a:pPr algn="ctr" defTabSz="914400"/>
                      <a:r>
                        <a:t>ω</a:t>
                      </a:r>
                      <a:r>
                        <a:rPr baseline="-5999"/>
                        <a:t> </a:t>
                      </a:r>
                      <a:r>
                        <a:t>= 0.00</a:t>
                      </a:r>
                    </a:p>
                    <a:p>
                      <a:pPr algn="ctr" defTabSz="914400"/>
                      <a:r>
                        <a:t>p</a:t>
                      </a:r>
                      <a:r>
                        <a:rPr baseline="-5999"/>
                        <a:t> </a:t>
                      </a:r>
                      <a:r>
                        <a:t>= 0.92</a:t>
                      </a:r>
                    </a:p>
                  </a:txBody>
                  <a:tcPr marL="50800" marR="50800" marT="50800" marB="50800" anchor="ctr" anchorCtr="0" horzOverflow="overflow"/>
                </a:tc>
              </a:tr>
              <a:tr h="1684295">
                <a:tc>
                  <a:txBody>
                    <a:bodyPr/>
                    <a:lstStyle/>
                    <a:p>
                      <a:pPr algn="ctr" defTabSz="914400">
                        <a:tabLst>
                          <a:tab pos="1663700" algn="l"/>
                        </a:tabLst>
                        <a:defRPr b="0" sz="1800"/>
                      </a:pPr>
                      <a:r>
                        <a:rPr b="1" sz="2600"/>
                        <a:t>Class 2</a:t>
                      </a:r>
                    </a:p>
                  </a:txBody>
                  <a:tcPr marL="50800" marR="50800" marT="50800" marB="50800" anchor="ctr" anchorCtr="0" horzOverflow="overflow"/>
                </a:tc>
                <a:tc>
                  <a:txBody>
                    <a:bodyPr/>
                    <a:lstStyle/>
                    <a:p>
                      <a:pPr algn="ctr" defTabSz="914400"/>
                      <a:r>
                        <a:t>ω</a:t>
                      </a:r>
                      <a:r>
                        <a:rPr baseline="-5999"/>
                        <a:t> </a:t>
                      </a:r>
                      <a:r>
                        <a:t>= 0.72 </a:t>
                      </a:r>
                    </a:p>
                    <a:p>
                      <a:pPr algn="ctr" defTabSz="914400"/>
                      <a:r>
                        <a:t>p</a:t>
                      </a:r>
                      <a:r>
                        <a:rPr baseline="-5999"/>
                        <a:t> </a:t>
                      </a:r>
                      <a:r>
                        <a:t>= 0.91</a:t>
                      </a:r>
                    </a:p>
                  </a:txBody>
                  <a:tcPr marL="50800" marR="50800" marT="50800" marB="50800" anchor="ctr" anchorCtr="0" horzOverflow="overflow"/>
                </a:tc>
                <a:tc>
                  <a:txBody>
                    <a:bodyPr/>
                    <a:lstStyle/>
                    <a:p>
                      <a:pPr algn="ctr" defTabSz="914400"/>
                    </a:p>
                  </a:txBody>
                  <a:tcPr marL="50800" marR="50800" marT="50800" marB="50800" anchor="ctr" anchorCtr="0" horzOverflow="overflow"/>
                </a:tc>
              </a:tr>
              <a:tr h="1684295">
                <a:tc>
                  <a:txBody>
                    <a:bodyPr/>
                    <a:lstStyle/>
                    <a:p>
                      <a:pPr algn="ctr" defTabSz="914400">
                        <a:tabLst>
                          <a:tab pos="1663700" algn="l"/>
                        </a:tabLst>
                        <a:defRPr b="0" sz="1800"/>
                      </a:pPr>
                      <a:r>
                        <a:rPr b="1" sz="2600"/>
                        <a:t>Class 3</a:t>
                      </a:r>
                    </a:p>
                  </a:txBody>
                  <a:tcPr marL="50800" marR="50800" marT="50800" marB="50800" anchor="ctr" anchorCtr="0" horzOverflow="overflow"/>
                </a:tc>
                <a:tc>
                  <a:txBody>
                    <a:bodyPr/>
                    <a:lstStyle/>
                    <a:p>
                      <a:pPr algn="ctr" defTabSz="914400"/>
                      <a:r>
                        <a:t>ω</a:t>
                      </a:r>
                      <a:r>
                        <a:rPr baseline="-5999"/>
                        <a:t> </a:t>
                      </a:r>
                      <a:r>
                        <a:t>= 116</a:t>
                      </a:r>
                    </a:p>
                    <a:p>
                      <a:pPr algn="ctr" defTabSz="914400"/>
                      <a:r>
                        <a:t>p</a:t>
                      </a:r>
                      <a:r>
                        <a:rPr baseline="-5999"/>
                        <a:t> </a:t>
                      </a:r>
                      <a:r>
                        <a:t>= 0.01</a:t>
                      </a:r>
                    </a:p>
                  </a:txBody>
                  <a:tcPr marL="50800" marR="50800" marT="50800" marB="50800" anchor="ctr" anchorCtr="0" horzOverflow="overflow"/>
                </a:tc>
                <a:tc>
                  <a:txBody>
                    <a:bodyPr/>
                    <a:lstStyle/>
                    <a:p>
                      <a:pPr algn="ctr" defTabSz="914400"/>
                      <a:r>
                        <a:t>ω</a:t>
                      </a:r>
                      <a:r>
                        <a:rPr baseline="-5999"/>
                        <a:t> </a:t>
                      </a:r>
                      <a:r>
                        <a:t>= 510</a:t>
                      </a:r>
                    </a:p>
                    <a:p>
                      <a:pPr algn="ctr" defTabSz="914400"/>
                      <a:r>
                        <a:t>p</a:t>
                      </a:r>
                      <a:r>
                        <a:rPr baseline="-5999"/>
                        <a:t> </a:t>
                      </a:r>
                      <a:r>
                        <a:t>= 0.08</a:t>
                      </a:r>
                    </a:p>
                  </a:txBody>
                  <a:tcPr marL="50800" marR="50800" marT="50800" marB="50800" anchor="ctr" anchorCtr="0" horzOverflow="overflow"/>
                </a:tc>
              </a:tr>
            </a:tbl>
          </a:graphicData>
        </a:graphic>
      </p:graphicFrame>
      <p:pic>
        <p:nvPicPr>
          <p:cNvPr id="1079" name="Screen Shot 2014-09-11 at 7.46.44 PM.png" descr="Screen Shot 2014-09-11 at 7.46.44 PM.png"/>
          <p:cNvPicPr>
            <a:picLocks noChangeAspect="1"/>
          </p:cNvPicPr>
          <p:nvPr/>
        </p:nvPicPr>
        <p:blipFill>
          <a:blip r:embed="rId2">
            <a:extLst/>
          </a:blip>
          <a:stretch>
            <a:fillRect/>
          </a:stretch>
        </p:blipFill>
        <p:spPr>
          <a:xfrm>
            <a:off x="12898799" y="335517"/>
            <a:ext cx="6568824" cy="5683140"/>
          </a:xfrm>
          <a:prstGeom prst="rect">
            <a:avLst/>
          </a:prstGeom>
          <a:ln w="12700">
            <a:miter lim="400000"/>
          </a:ln>
        </p:spPr>
      </p:pic>
      <p:sp>
        <p:nvSpPr>
          <p:cNvPr id="108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082" name="Table 1"/>
          <p:cNvGraphicFramePr/>
          <p:nvPr/>
        </p:nvGraphicFramePr>
        <p:xfrm>
          <a:off x="363084" y="464052"/>
          <a:ext cx="23608703" cy="12512568"/>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560941"/>
                <a:gridCol w="2490679"/>
                <a:gridCol w="2575156"/>
                <a:gridCol w="2602454"/>
                <a:gridCol w="2464271"/>
                <a:gridCol w="2556393"/>
                <a:gridCol w="3017004"/>
                <a:gridCol w="3316401"/>
              </a:tblGrid>
              <a:tr h="1424078">
                <a:tc>
                  <a:txBody>
                    <a:bodyPr/>
                    <a:lstStyle/>
                    <a:p>
                      <a:pPr algn="l" defTabSz="914400">
                        <a:tabLst>
                          <a:tab pos="1651000" algn="l"/>
                        </a:tabLst>
                        <a:defRPr b="0" sz="1800"/>
                      </a:pPr>
                      <a:r>
                        <a:rPr b="1" sz="2400" u="sng">
                          <a:latin typeface="Helvetica"/>
                          <a:ea typeface="Helvetica"/>
                          <a:cs typeface="Helvetica"/>
                          <a:sym typeface="Helvetica"/>
                        </a:rPr>
                        <a:t>Task</a:t>
                      </a:r>
                    </a:p>
                  </a:txBody>
                  <a:tcPr marL="50800" marR="50800" marT="50800" marB="50800" anchor="ctr" anchorCtr="0" horzOverflow="overflow">
                    <a:lnL w="25400">
                      <a:solidFill>
                        <a:srgbClr val="000000"/>
                      </a:solidFill>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Test</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7A81FF"/>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Site strategy</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Branch strategy</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Complexity</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Effective sample size</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Parallelization</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miter lim="400000"/>
                    </a:lnB>
                  </a:tcPr>
                </a:tc>
                <a:tc>
                  <a:txBody>
                    <a:bodyPr/>
                    <a:lstStyle/>
                    <a:p>
                      <a:pPr algn="ctr" defTabSz="914400">
                        <a:tabLst>
                          <a:tab pos="1651000" algn="l"/>
                        </a:tabLst>
                        <a:defRPr b="0" sz="1800"/>
                      </a:pPr>
                      <a:r>
                        <a:rPr b="1" sz="2400" u="sng">
                          <a:latin typeface="Helvetica"/>
                          <a:ea typeface="Helvetica"/>
                          <a:cs typeface="Helvetica"/>
                          <a:sym typeface="Helvetica"/>
                        </a:rPr>
                        <a:t>Practical # sequences limit</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miter lim="400000"/>
                    </a:lnT>
                    <a:lnB w="25400">
                      <a:solidFill>
                        <a:srgbClr val="000000"/>
                      </a:solidFill>
                      <a:miter lim="400000"/>
                    </a:lnB>
                  </a:tcPr>
                </a:tc>
              </a:tr>
              <a:tr h="1435847">
                <a:tc>
                  <a:txBody>
                    <a:bodyPr/>
                    <a:lstStyle/>
                    <a:p>
                      <a:pPr algn="l" defTabSz="914400">
                        <a:tabLst>
                          <a:tab pos="1651000" algn="l"/>
                        </a:tabLst>
                        <a:defRPr b="0" sz="1800"/>
                      </a:pPr>
                      <a:r>
                        <a:rPr b="1" sz="2400">
                          <a:latin typeface="Helvetica"/>
                          <a:ea typeface="Helvetica"/>
                          <a:cs typeface="Helvetica"/>
                          <a:sym typeface="Helvetica"/>
                        </a:rPr>
                        <a:t>Gene-wide selection</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miter lim="400000"/>
                    </a:lnT>
                    <a:lnB w="25400">
                      <a:solidFill>
                        <a:srgbClr val="000000"/>
                      </a:solidFill>
                      <a:custDash>
                        <a:ds d="200000" sp="200000"/>
                      </a:custDash>
                      <a:miter lim="400000"/>
                    </a:lnB>
                  </a:tcPr>
                </a:tc>
                <a:tc>
                  <a:txBody>
                    <a:bodyPr/>
                    <a:lstStyle/>
                    <a:p>
                      <a:pPr algn="ctr" defTabSz="914400">
                        <a:defRPr sz="1800"/>
                      </a:pPr>
                      <a:r>
                        <a:rPr sz="2400">
                          <a:solidFill>
                            <a:srgbClr val="FFFFFF"/>
                          </a:solidFill>
                          <a:latin typeface="Arial Black"/>
                          <a:ea typeface="Arial Black"/>
                          <a:cs typeface="Arial Black"/>
                          <a:sym typeface="Arial Black"/>
                        </a:rPr>
                        <a:t>BUSTED</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miter lim="400000"/>
                    </a:lnT>
                    <a:lnB w="25400">
                      <a:solidFill>
                        <a:srgbClr val="7A81FF"/>
                      </a:solidFill>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Random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custDash>
                        <a:ds d="200000" sp="200000"/>
                      </a:custDash>
                      <a:miter lim="400000"/>
                    </a:lnB>
                    <a:solidFill>
                      <a:srgbClr val="FF7E79"/>
                    </a:solidFill>
                  </a:tcPr>
                </a:tc>
                <a:tc>
                  <a:txBody>
                    <a:bodyPr/>
                    <a:lstStyle/>
                    <a:p>
                      <a:pPr algn="ctr" defTabSz="914400">
                        <a:defRPr sz="1800"/>
                      </a:pPr>
                      <a:r>
                        <a:rPr sz="2400">
                          <a:latin typeface="Helvetica Light"/>
                          <a:ea typeface="Helvetica Light"/>
                          <a:cs typeface="Helvetica Light"/>
                          <a:sym typeface="Helvetica Light"/>
                        </a:rPr>
                        <a:t>Random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custDash>
                        <a:ds d="200000" sp="200000"/>
                      </a:custDash>
                      <a:miter lim="400000"/>
                    </a:lnB>
                    <a:solidFill>
                      <a:srgbClr val="FF7E79"/>
                    </a:solidFill>
                  </a:tcPr>
                </a:tc>
                <a:tc>
                  <a:txBody>
                    <a:bodyPr/>
                    <a:lstStyle/>
                    <a:p>
                      <a:pPr algn="ctr" defTabSz="914400">
                        <a:defRPr sz="1800"/>
                      </a:pPr>
                      <a:r>
                        <a:rPr sz="2400">
                          <a:latin typeface="Helvetica Light"/>
                          <a:ea typeface="Helvetica Light"/>
                          <a:cs typeface="Helvetica Light"/>
                          <a:sym typeface="Helvetica Light"/>
                        </a:rPr>
                        <a:t>Fixed</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~sites x taxa</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SMP</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~2,000 </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miter lim="400000"/>
                    </a:lnT>
                    <a:lnB w="25400">
                      <a:solidFill>
                        <a:srgbClr val="000000"/>
                      </a:solidFill>
                      <a:custDash>
                        <a:ds d="200000" sp="200000"/>
                      </a:custDash>
                      <a:miter lim="400000"/>
                    </a:lnB>
                  </a:tcPr>
                </a:tc>
              </a:tr>
              <a:tr h="1435847">
                <a:tc>
                  <a:txBody>
                    <a:bodyPr/>
                    <a:lstStyle/>
                    <a:p>
                      <a:pPr algn="l" defTabSz="914400">
                        <a:tabLst>
                          <a:tab pos="1651000" algn="l"/>
                        </a:tabLst>
                        <a:defRPr b="0" sz="1800"/>
                      </a:pPr>
                      <a:r>
                        <a:rPr b="1" sz="2400">
                          <a:latin typeface="Helvetica"/>
                          <a:ea typeface="Helvetica"/>
                          <a:cs typeface="Helvetica"/>
                          <a:sym typeface="Helvetica"/>
                        </a:rPr>
                        <a:t>Site-level selection / episodic</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solidFill>
                            <a:srgbClr val="FFFFFF"/>
                          </a:solidFill>
                          <a:latin typeface="Arial Black"/>
                          <a:ea typeface="Arial Black"/>
                          <a:cs typeface="Arial Black"/>
                          <a:sym typeface="Arial Black"/>
                        </a:rPr>
                        <a:t>MEME</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miter lim="400000"/>
                    </a:lnT>
                    <a:lnB w="25400">
                      <a:solidFill>
                        <a:srgbClr val="7A81FF"/>
                      </a:solidFill>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Random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FF7E79"/>
                    </a:solidFill>
                  </a:tcPr>
                </a:tc>
                <a:tc>
                  <a:txBody>
                    <a:bodyPr/>
                    <a:lstStyle/>
                    <a:p>
                      <a:pPr algn="ctr" defTabSz="914400">
                        <a:defRPr sz="1800"/>
                      </a:pPr>
                      <a:r>
                        <a:rPr sz="2400">
                          <a:latin typeface="Helvetica Light"/>
                          <a:ea typeface="Helvetica Light"/>
                          <a:cs typeface="Helvetica Light"/>
                          <a:sym typeface="Helvetica Light"/>
                        </a:rPr>
                        <a:t>Fixed</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 taxa</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SMP/MPI</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~25000
(cluster)</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custDash>
                        <a:ds d="200000" sp="200000"/>
                      </a:custDash>
                      <a:miter lim="400000"/>
                    </a:lnT>
                    <a:lnB w="25400">
                      <a:solidFill>
                        <a:srgbClr val="000000"/>
                      </a:solidFill>
                      <a:custDash>
                        <a:ds d="200000" sp="200000"/>
                      </a:custDash>
                      <a:miter lim="400000"/>
                    </a:lnB>
                  </a:tcPr>
                </a:tc>
              </a:tr>
              <a:tr h="1435847">
                <a:tc>
                  <a:txBody>
                    <a:bodyPr/>
                    <a:lstStyle/>
                    <a:p>
                      <a:pPr algn="l" defTabSz="914400">
                        <a:tabLst>
                          <a:tab pos="1651000" algn="l"/>
                        </a:tabLst>
                        <a:defRPr b="0" sz="1800"/>
                      </a:pPr>
                      <a:r>
                        <a:rPr b="1" sz="2400">
                          <a:latin typeface="Helvetica"/>
                          <a:ea typeface="Helvetica"/>
                          <a:cs typeface="Helvetica"/>
                          <a:sym typeface="Helvetica"/>
                        </a:rPr>
                        <a:t>Site-level selection / pervasive</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solidFill>
                            <a:srgbClr val="FFFFFF"/>
                          </a:solidFill>
                          <a:latin typeface="Arial Black"/>
                          <a:ea typeface="Arial Black"/>
                          <a:cs typeface="Arial Black"/>
                          <a:sym typeface="Arial Black"/>
                        </a:rPr>
                        <a:t>FEL</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miter lim="400000"/>
                    </a:lnT>
                    <a:lnB w="25400">
                      <a:solidFill>
                        <a:srgbClr val="7A81FF"/>
                      </a:solidFill>
                      <a:custDash>
                        <a:ds d="200000" sp="200000"/>
                      </a:custDash>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Fixed</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 taxa</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SMP/MPI</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~25000
(cluster)</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custDash>
                        <a:ds d="200000" sp="200000"/>
                      </a:custDash>
                      <a:miter lim="400000"/>
                    </a:lnT>
                    <a:lnB w="25400">
                      <a:solidFill>
                        <a:srgbClr val="000000"/>
                      </a:solidFill>
                      <a:custDash>
                        <a:ds d="200000" sp="200000"/>
                      </a:custDash>
                      <a:miter lim="400000"/>
                    </a:lnB>
                  </a:tcPr>
                </a:tc>
              </a:tr>
              <a:tr h="1435847">
                <a:tc>
                  <a:txBody>
                    <a:bodyPr/>
                    <a:lstStyle/>
                    <a:p>
                      <a:pPr algn="l" defTabSz="914400">
                        <a:tabLst>
                          <a:tab pos="1651000" algn="l"/>
                        </a:tabLst>
                        <a:defRPr b="0" sz="1800"/>
                      </a:pPr>
                      <a:r>
                        <a:rPr b="1" sz="2400">
                          <a:latin typeface="Helvetica"/>
                          <a:ea typeface="Helvetica"/>
                          <a:cs typeface="Helvetica"/>
                          <a:sym typeface="Helvetica"/>
                        </a:rPr>
                        <a:t>Branch-level selection</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solidFill>
                            <a:srgbClr val="FFFFFF"/>
                          </a:solidFill>
                          <a:latin typeface="Arial Black"/>
                          <a:ea typeface="Arial Black"/>
                          <a:cs typeface="Arial Black"/>
                          <a:sym typeface="Arial Black"/>
                        </a:rPr>
                        <a:t>aBSREL</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custDash>
                        <a:ds d="200000" sp="200000"/>
                      </a:custDash>
                      <a:miter lim="400000"/>
                    </a:lnT>
                    <a:lnB w="25400">
                      <a:solidFill>
                        <a:srgbClr val="7A81FF"/>
                      </a:solidFill>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Random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FF7E79"/>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Adaptive</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 sites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SMP/MPI</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 1,000</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custDash>
                        <a:ds d="200000" sp="200000"/>
                      </a:custDash>
                      <a:miter lim="400000"/>
                    </a:lnT>
                    <a:lnB w="25400">
                      <a:solidFill>
                        <a:srgbClr val="000000"/>
                      </a:solidFill>
                      <a:custDash>
                        <a:ds d="200000" sp="200000"/>
                      </a:custDash>
                      <a:miter lim="400000"/>
                    </a:lnB>
                  </a:tcPr>
                </a:tc>
              </a:tr>
              <a:tr h="2659849">
                <a:tc>
                  <a:txBody>
                    <a:bodyPr/>
                    <a:lstStyle/>
                    <a:p>
                      <a:pPr algn="l" defTabSz="914400">
                        <a:tabLst>
                          <a:tab pos="1651000" algn="l"/>
                        </a:tabLst>
                        <a:defRPr b="0" sz="1800"/>
                      </a:pPr>
                      <a:r>
                        <a:rPr b="1" sz="2400">
                          <a:latin typeface="Helvetica"/>
                          <a:ea typeface="Helvetica"/>
                          <a:cs typeface="Helvetica"/>
                          <a:sym typeface="Helvetica"/>
                        </a:rPr>
                        <a:t>Compare selective regimes between sets of branches</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solidFill>
                            <a:srgbClr val="FFFFFF"/>
                          </a:solidFill>
                          <a:latin typeface="Arial Black"/>
                          <a:ea typeface="Arial Black"/>
                          <a:cs typeface="Arial Black"/>
                          <a:sym typeface="Arial Black"/>
                        </a:rPr>
                        <a:t>RELAX</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miter lim="400000"/>
                    </a:lnT>
                    <a:lnB w="25400">
                      <a:solidFill>
                        <a:srgbClr val="7A81FF"/>
                      </a:solidFill>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Random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rgbClr val="FF7E79"/>
                    </a:solidFill>
                  </a:tcPr>
                </a:tc>
                <a:tc>
                  <a:txBody>
                    <a:bodyPr/>
                    <a:lstStyle/>
                    <a:p>
                      <a:pPr algn="ctr" defTabSz="914400">
                        <a:defRPr sz="1800"/>
                      </a:pPr>
                      <a:r>
                        <a:rPr sz="2400">
                          <a:latin typeface="Helvetica Light"/>
                          <a:ea typeface="Helvetica Light"/>
                          <a:cs typeface="Helvetica Light"/>
                          <a:sym typeface="Helvetica Light"/>
                        </a:rPr>
                        <a:t>Mixed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solidFill>
                      <a:schemeClr val="accent4">
                        <a:hueOff val="-858837"/>
                        <a:lumOff val="-9791"/>
                      </a:schemeClr>
                    </a:solidFill>
                  </a:tcPr>
                </a:tc>
                <a:tc>
                  <a:txBody>
                    <a:bodyPr/>
                    <a:lstStyle/>
                    <a:p>
                      <a:pPr algn="ctr" defTabSz="914400">
                        <a:defRPr sz="1800"/>
                      </a:pPr>
                      <a:r>
                        <a:rPr sz="2400">
                          <a:latin typeface="Helvetica Light"/>
                          <a:ea typeface="Helvetica Light"/>
                          <a:cs typeface="Helvetica Light"/>
                          <a:sym typeface="Helvetica Light"/>
                        </a:rPr>
                        <a:t>Fixed</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~sites x (branch set size)</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SMP</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custDash>
                        <a:ds d="200000" sp="200000"/>
                      </a:custDash>
                      <a:miter lim="400000"/>
                    </a:lnB>
                  </a:tcPr>
                </a:tc>
                <a:tc>
                  <a:txBody>
                    <a:bodyPr/>
                    <a:lstStyle/>
                    <a:p>
                      <a:pPr algn="ctr" defTabSz="914400">
                        <a:defRPr sz="1800"/>
                      </a:pPr>
                      <a:r>
                        <a:rPr sz="2400">
                          <a:latin typeface="Helvetica Light"/>
                          <a:ea typeface="Helvetica Light"/>
                          <a:cs typeface="Helvetica Light"/>
                          <a:sym typeface="Helvetica Light"/>
                        </a:rPr>
                        <a:t>~ 1,000</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custDash>
                        <a:ds d="200000" sp="200000"/>
                      </a:custDash>
                      <a:miter lim="400000"/>
                    </a:lnT>
                    <a:lnB w="25400">
                      <a:solidFill>
                        <a:srgbClr val="000000"/>
                      </a:solidFill>
                      <a:custDash>
                        <a:ds d="200000" sp="200000"/>
                      </a:custDash>
                      <a:miter lim="400000"/>
                    </a:lnB>
                  </a:tcPr>
                </a:tc>
              </a:tr>
              <a:tr h="2659849">
                <a:tc>
                  <a:txBody>
                    <a:bodyPr/>
                    <a:lstStyle/>
                    <a:p>
                      <a:pPr algn="l" defTabSz="914400">
                        <a:tabLst>
                          <a:tab pos="1651000" algn="l"/>
                        </a:tabLst>
                        <a:defRPr b="0" sz="1800"/>
                      </a:pPr>
                      <a:r>
                        <a:rPr b="1" sz="2400">
                          <a:latin typeface="Helvetica"/>
                          <a:ea typeface="Helvetica"/>
                          <a:cs typeface="Helvetica"/>
                          <a:sym typeface="Helvetica"/>
                        </a:rPr>
                        <a:t>Compare selective pressure between sets of branches on individual sites</a:t>
                      </a:r>
                    </a:p>
                  </a:txBody>
                  <a:tcPr marL="50800" marR="50800" marT="50800" marB="50800" anchor="ctr" anchorCtr="0" horzOverflow="overflow">
                    <a:lnL w="25400">
                      <a:solidFill>
                        <a:srgbClr val="000000"/>
                      </a:solidFill>
                      <a:miter lim="400000"/>
                    </a:lnL>
                    <a:lnR w="25400">
                      <a:solidFill>
                        <a:srgbClr val="7A81FF"/>
                      </a:solidFill>
                      <a:miter lim="400000"/>
                    </a:lnR>
                    <a:lnT w="25400">
                      <a:solidFill>
                        <a:srgbClr val="000000"/>
                      </a:solidFill>
                      <a:custDash>
                        <a:ds d="200000" sp="200000"/>
                      </a:custDash>
                      <a:miter lim="400000"/>
                    </a:lnT>
                    <a:lnB w="25400">
                      <a:solidFill>
                        <a:srgbClr val="000000"/>
                      </a:solidFill>
                      <a:miter lim="400000"/>
                    </a:lnB>
                  </a:tcPr>
                </a:tc>
                <a:tc>
                  <a:txBody>
                    <a:bodyPr/>
                    <a:lstStyle/>
                    <a:p>
                      <a:pPr algn="ctr" defTabSz="914400">
                        <a:defRPr sz="1800"/>
                      </a:pPr>
                      <a:r>
                        <a:rPr sz="2400">
                          <a:solidFill>
                            <a:srgbClr val="FFFFFF"/>
                          </a:solidFill>
                          <a:latin typeface="Arial Black"/>
                          <a:ea typeface="Arial Black"/>
                          <a:cs typeface="Arial Black"/>
                          <a:sym typeface="Arial Black"/>
                        </a:rPr>
                        <a:t>Contrast-FEL</a:t>
                      </a:r>
                    </a:p>
                  </a:txBody>
                  <a:tcPr marL="50800" marR="50800" marT="50800" marB="50800" anchor="ctr" anchorCtr="0" horzOverflow="overflow">
                    <a:lnL w="25400">
                      <a:solidFill>
                        <a:srgbClr val="7A81FF"/>
                      </a:solidFill>
                      <a:miter lim="400000"/>
                    </a:lnL>
                    <a:lnR w="25400">
                      <a:solidFill>
                        <a:srgbClr val="7A81FF"/>
                      </a:solidFill>
                      <a:custDash>
                        <a:ds d="200000" sp="200000"/>
                      </a:custDash>
                      <a:miter lim="400000"/>
                    </a:lnR>
                    <a:lnT w="25400">
                      <a:solidFill>
                        <a:srgbClr val="7A81FF"/>
                      </a:solidFill>
                      <a:miter lim="400000"/>
                    </a:lnT>
                    <a:lnB w="25400">
                      <a:solidFill>
                        <a:srgbClr val="7A81FF"/>
                      </a:solidFill>
                      <a:miter lim="400000"/>
                    </a:lnB>
                    <a:solidFill>
                      <a:srgbClr val="164F86"/>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7A81FF"/>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Fixed Effects</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miter lim="400000"/>
                    </a:lnB>
                    <a:solidFill>
                      <a:srgbClr val="76D6FF"/>
                    </a:solidFill>
                  </a:tcPr>
                </a:tc>
                <a:tc>
                  <a:txBody>
                    <a:bodyPr/>
                    <a:lstStyle/>
                    <a:p>
                      <a:pPr algn="ctr" defTabSz="914400">
                        <a:defRPr sz="1800"/>
                      </a:pPr>
                      <a:r>
                        <a:rPr sz="2400">
                          <a:latin typeface="Helvetica Light"/>
                          <a:ea typeface="Helvetica Light"/>
                          <a:cs typeface="Helvetica Light"/>
                          <a:sym typeface="Helvetica Light"/>
                        </a:rPr>
                        <a:t>Fixed</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miter lim="400000"/>
                    </a:lnB>
                  </a:tcPr>
                </a:tc>
                <a:tc>
                  <a:txBody>
                    <a:bodyPr/>
                    <a:lstStyle/>
                    <a:p>
                      <a:pPr algn="ctr" defTabSz="914400">
                        <a:defRPr sz="1800"/>
                      </a:pPr>
                      <a:r>
                        <a:rPr sz="2400">
                          <a:latin typeface="Helvetica Light"/>
                          <a:ea typeface="Helvetica Light"/>
                          <a:cs typeface="Helvetica Light"/>
                          <a:sym typeface="Helvetica Light"/>
                        </a:rPr>
                        <a:t>~ branch set</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miter lim="400000"/>
                    </a:lnB>
                  </a:tcPr>
                </a:tc>
                <a:tc>
                  <a:txBody>
                    <a:bodyPr/>
                    <a:lstStyle/>
                    <a:p>
                      <a:pPr algn="ctr" defTabSz="914400">
                        <a:defRPr sz="1800"/>
                      </a:pPr>
                      <a:r>
                        <a:rPr sz="2400">
                          <a:latin typeface="Helvetica Light"/>
                          <a:ea typeface="Helvetica Light"/>
                          <a:cs typeface="Helvetica Light"/>
                          <a:sym typeface="Helvetica Light"/>
                        </a:rPr>
                        <a:t>SMP/MPI</a:t>
                      </a:r>
                    </a:p>
                  </a:txBody>
                  <a:tcPr marL="50800" marR="50800" marT="50800" marB="50800" anchor="ctr" anchorCtr="0" horzOverflow="overflow">
                    <a:lnL w="25400">
                      <a:solidFill>
                        <a:srgbClr val="000000"/>
                      </a:solidFill>
                      <a:custDash>
                        <a:ds d="200000" sp="200000"/>
                      </a:custDash>
                      <a:miter lim="400000"/>
                    </a:lnL>
                    <a:lnR w="25400">
                      <a:solidFill>
                        <a:srgbClr val="000000"/>
                      </a:solidFill>
                      <a:custDash>
                        <a:ds d="200000" sp="200000"/>
                      </a:custDash>
                      <a:miter lim="400000"/>
                    </a:lnR>
                    <a:lnT w="25400">
                      <a:solidFill>
                        <a:srgbClr val="000000"/>
                      </a:solidFill>
                      <a:custDash>
                        <a:ds d="200000" sp="200000"/>
                      </a:custDash>
                      <a:miter lim="400000"/>
                    </a:lnT>
                    <a:lnB w="25400">
                      <a:solidFill>
                        <a:srgbClr val="000000"/>
                      </a:solidFill>
                      <a:miter lim="400000"/>
                    </a:lnB>
                  </a:tcPr>
                </a:tc>
                <a:tc>
                  <a:txBody>
                    <a:bodyPr/>
                    <a:lstStyle/>
                    <a:p>
                      <a:pPr algn="ctr" defTabSz="914400">
                        <a:defRPr sz="1800"/>
                      </a:pPr>
                      <a:r>
                        <a:rPr sz="2400">
                          <a:latin typeface="Helvetica Light"/>
                          <a:ea typeface="Helvetica Light"/>
                          <a:cs typeface="Helvetica Light"/>
                          <a:sym typeface="Helvetica Light"/>
                        </a:rPr>
                        <a:t>~25000
(cluster)</a:t>
                      </a:r>
                    </a:p>
                  </a:txBody>
                  <a:tcPr marL="50800" marR="50800" marT="50800" marB="50800" anchor="ctr" anchorCtr="0" horzOverflow="overflow">
                    <a:lnL w="25400">
                      <a:solidFill>
                        <a:srgbClr val="000000"/>
                      </a:solidFill>
                      <a:custDash>
                        <a:ds d="200000" sp="200000"/>
                      </a:custDash>
                      <a:miter lim="400000"/>
                    </a:lnL>
                    <a:lnR w="25400">
                      <a:solidFill>
                        <a:srgbClr val="000000"/>
                      </a:solidFill>
                      <a:miter lim="400000"/>
                    </a:lnR>
                    <a:lnT w="25400">
                      <a:solidFill>
                        <a:srgbClr val="000000"/>
                      </a:solidFill>
                      <a:custDash>
                        <a:ds d="200000" sp="200000"/>
                      </a:custDash>
                      <a:miter lim="400000"/>
                    </a:lnT>
                    <a:lnB w="25400">
                      <a:solidFill>
                        <a:srgbClr val="000000"/>
                      </a:solidFill>
                      <a:miter lim="400000"/>
                    </a:lnB>
                  </a:tcPr>
                </a:tc>
              </a:tr>
            </a:tbl>
          </a:graphicData>
        </a:graphic>
      </p:graphicFrame>
      <p:sp>
        <p:nvSpPr>
          <p:cNvPr id="1083" name="Slide Number"/>
          <p:cNvSpPr txBox="1"/>
          <p:nvPr>
            <p:ph type="sldNum" sz="quarter" idx="2"/>
          </p:nvPr>
        </p:nvSpPr>
        <p:spPr>
          <a:xfrm>
            <a:off x="11874398" y="12985698"/>
            <a:ext cx="622707"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Current suggested best practices."/>
          <p:cNvSpPr txBox="1"/>
          <p:nvPr>
            <p:ph type="title"/>
          </p:nvPr>
        </p:nvSpPr>
        <p:spPr>
          <a:prstGeom prst="rect">
            <a:avLst/>
          </a:prstGeom>
        </p:spPr>
        <p:txBody>
          <a:bodyPr/>
          <a:lstStyle/>
          <a:p>
            <a:pPr/>
            <a:r>
              <a:t>Current suggested best practices.</a:t>
            </a:r>
          </a:p>
        </p:txBody>
      </p:sp>
      <p:sp>
        <p:nvSpPr>
          <p:cNvPr id="1086" name="There are lots of methods you could use to study positive selection, including &gt;10 developed by our group. The field is still evolving, and this is our current suggestions of what to do with your data, depending on the question you want to answer."/>
          <p:cNvSpPr txBox="1"/>
          <p:nvPr>
            <p:ph type="body" idx="1"/>
          </p:nvPr>
        </p:nvSpPr>
        <p:spPr>
          <a:xfrm>
            <a:off x="1206500" y="2475729"/>
            <a:ext cx="21971000" cy="8256012"/>
          </a:xfrm>
          <a:prstGeom prst="rect">
            <a:avLst/>
          </a:prstGeom>
        </p:spPr>
        <p:txBody>
          <a:bodyPr/>
          <a:lstStyle>
            <a:lvl1pPr marL="0" indent="0">
              <a:buSzTx/>
              <a:buNone/>
              <a:defRPr sz="3200"/>
            </a:lvl1pPr>
          </a:lstStyle>
          <a:p>
            <a:pPr/>
            <a:r>
              <a:t>There are lots of methods you could use to study positive selection, including &gt;10 developed by our group. The field is still evolving, and this is our current suggestions of what to do with your data, depending on the question you want to answer.</a:t>
            </a:r>
          </a:p>
        </p:txBody>
      </p:sp>
      <p:graphicFrame>
        <p:nvGraphicFramePr>
          <p:cNvPr id="1087" name="Table 1"/>
          <p:cNvGraphicFramePr/>
          <p:nvPr/>
        </p:nvGraphicFramePr>
        <p:xfrm>
          <a:off x="3611933" y="4123358"/>
          <a:ext cx="19681767" cy="851900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303135"/>
                <a:gridCol w="4846036"/>
                <a:gridCol w="8519895"/>
              </a:tblGrid>
              <a:tr h="516285">
                <a:tc>
                  <a:txBody>
                    <a:bodyPr/>
                    <a:lstStyle/>
                    <a:p>
                      <a:pPr algn="ctr" defTabSz="914400">
                        <a:tabLst>
                          <a:tab pos="1663700" algn="l"/>
                        </a:tabLst>
                        <a:defRPr b="0" sz="1800"/>
                      </a:pPr>
                      <a:r>
                        <a:rPr b="1" sz="2600" u="sng"/>
                        <a:t>Question</a:t>
                      </a:r>
                    </a:p>
                  </a:txBody>
                  <a:tcPr marL="50800" marR="50800" marT="50800" marB="50800" anchor="ctr" anchorCtr="0" horzOverflow="overflow"/>
                </a:tc>
                <a:tc>
                  <a:txBody>
                    <a:bodyPr/>
                    <a:lstStyle/>
                    <a:p>
                      <a:pPr algn="ctr" defTabSz="914400">
                        <a:tabLst>
                          <a:tab pos="1663700" algn="l"/>
                        </a:tabLst>
                        <a:defRPr b="0" sz="1800"/>
                      </a:pPr>
                      <a:r>
                        <a:rPr b="1" sz="2600" u="sng"/>
                        <a:t>Method</a:t>
                      </a:r>
                    </a:p>
                  </a:txBody>
                  <a:tcPr marL="50800" marR="50800" marT="50800" marB="50800" anchor="ctr" anchorCtr="0" horzOverflow="overflow"/>
                </a:tc>
                <a:tc>
                  <a:txBody>
                    <a:bodyPr/>
                    <a:lstStyle/>
                    <a:p>
                      <a:pPr algn="ctr" defTabSz="914400">
                        <a:tabLst>
                          <a:tab pos="1663700" algn="l"/>
                        </a:tabLst>
                        <a:defRPr b="0" sz="1800"/>
                      </a:pPr>
                      <a:r>
                        <a:rPr b="1" sz="2600" u="sng"/>
                        <a:t>Output</a:t>
                      </a:r>
                    </a:p>
                  </a:txBody>
                  <a:tcPr marL="50800" marR="50800" marT="50800" marB="50800" anchor="ctr" anchorCtr="0" horzOverflow="overflow"/>
                </a:tc>
              </a:tr>
              <a:tr h="1279195">
                <a:tc>
                  <a:txBody>
                    <a:bodyPr/>
                    <a:lstStyle/>
                    <a:p>
                      <a:pPr algn="ctr" defTabSz="914400">
                        <a:defRPr sz="1800"/>
                      </a:pPr>
                      <a:r>
                        <a:rPr sz="2000"/>
                        <a:t>Is there episodic selection anywhere in my gene (or along a set of branches known a priori)?</a:t>
                      </a:r>
                    </a:p>
                  </a:txBody>
                  <a:tcPr marL="50800" marR="50800" marT="50800" marB="50800" anchor="t" anchorCtr="0" horzOverflow="overflow"/>
                </a:tc>
                <a:tc>
                  <a:txBody>
                    <a:bodyPr/>
                    <a:lstStyle/>
                    <a:p>
                      <a:pPr algn="ctr" defTabSz="914400">
                        <a:defRPr sz="1800"/>
                      </a:pPr>
                      <a:r>
                        <a:rPr sz="2000"/>
                        <a:t>Branch-site unrestricted statistical test of episodic diversification (BUSTED).</a:t>
                      </a:r>
                    </a:p>
                  </a:txBody>
                  <a:tcPr marL="50800" marR="50800" marT="50800" marB="50800" anchor="t" anchorCtr="0" horzOverflow="overflow"/>
                </a:tc>
                <a:tc>
                  <a:txBody>
                    <a:bodyPr/>
                    <a:lstStyle/>
                    <a:p>
                      <a:pPr marL="254000" indent="-254000" algn="ctr" defTabSz="914400">
                        <a:buSzPct val="123000"/>
                        <a:buChar char="•"/>
                        <a:defRPr sz="2000"/>
                      </a:pPr>
                      <a:r>
                        <a:t>p-value for gene-wide selection</a:t>
                      </a:r>
                    </a:p>
                    <a:p>
                      <a:pPr marL="254000" indent="-254000" algn="ctr" defTabSz="914400">
                        <a:buSzPct val="123000"/>
                        <a:buChar char="•"/>
                        <a:defRPr sz="2000"/>
                      </a:pPr>
                      <a:r>
                        <a:t>inferred dN/dS distributions</a:t>
                      </a:r>
                    </a:p>
                    <a:p>
                      <a:pPr marL="254000" indent="-254000" algn="ctr" defTabSz="914400">
                        <a:buSzPct val="123000"/>
                        <a:buChar char="•"/>
                        <a:defRPr sz="2000"/>
                      </a:pPr>
                      <a:r>
                        <a:t>a “quick and dirty” scan of sites where selection could have operated.</a:t>
                      </a:r>
                    </a:p>
                  </a:txBody>
                  <a:tcPr marL="50800" marR="50800" marT="50800" marB="50800" anchor="t" anchorCtr="0" horzOverflow="overflow"/>
                </a:tc>
              </a:tr>
              <a:tr h="1288988">
                <a:tc>
                  <a:txBody>
                    <a:bodyPr/>
                    <a:lstStyle/>
                    <a:p>
                      <a:pPr algn="ctr" defTabSz="914400">
                        <a:defRPr sz="2000"/>
                      </a:pPr>
                      <a:r>
                        <a:t>Are there branches in the tree where some sites have been subject to diversifying selection?</a:t>
                      </a:r>
                    </a:p>
                    <a:p>
                      <a:pPr algn="ctr" defTabSz="914400">
                        <a:defRPr sz="2000"/>
                      </a:pPr>
                      <a:r>
                        <a:rPr b="1" i="1"/>
                        <a:t>Also</a:t>
                      </a:r>
                      <a:r>
                        <a:t>: inferring ancient divergence times.</a:t>
                      </a:r>
                    </a:p>
                  </a:txBody>
                  <a:tcPr marL="50800" marR="50800" marT="50800" marB="50800" anchor="t" anchorCtr="0" horzOverflow="overflow"/>
                </a:tc>
                <a:tc>
                  <a:txBody>
                    <a:bodyPr/>
                    <a:lstStyle/>
                    <a:p>
                      <a:pPr algn="ctr" defTabSz="914400">
                        <a:defRPr sz="1800"/>
                      </a:pPr>
                      <a:r>
                        <a:rPr sz="2000"/>
                        <a:t>Adaptive branch site random effects likelihood (aBSREL)</a:t>
                      </a:r>
                    </a:p>
                  </a:txBody>
                  <a:tcPr marL="50800" marR="50800" marT="50800" marB="50800" anchor="t" anchorCtr="0" horzOverflow="overflow"/>
                </a:tc>
                <a:tc>
                  <a:txBody>
                    <a:bodyPr/>
                    <a:lstStyle/>
                    <a:p>
                      <a:pPr marL="254000" indent="-254000" algn="ctr" defTabSz="914400">
                        <a:buSzPct val="123000"/>
                        <a:buChar char="•"/>
                        <a:defRPr sz="2000"/>
                      </a:pPr>
                      <a:r>
                        <a:t>p-values for each branch</a:t>
                      </a:r>
                    </a:p>
                    <a:p>
                      <a:pPr marL="254000" indent="-254000" algn="ctr" defTabSz="914400">
                        <a:buSzPct val="123000"/>
                        <a:buChar char="•"/>
                        <a:defRPr sz="2000"/>
                      </a:pPr>
                      <a:r>
                        <a:t>dN/dS distributions for each branch</a:t>
                      </a:r>
                    </a:p>
                    <a:p>
                      <a:pPr marL="254000" indent="-254000" algn="ctr" defTabSz="914400">
                        <a:buSzPct val="123000"/>
                        <a:buChar char="•"/>
                        <a:defRPr sz="2000"/>
                      </a:pPr>
                      <a:r>
                        <a:t>evolutionary process complexity</a:t>
                      </a:r>
                    </a:p>
                  </a:txBody>
                  <a:tcPr marL="50800" marR="50800" marT="50800" marB="50800" anchor="t" anchorCtr="0" horzOverflow="overflow"/>
                </a:tc>
              </a:tr>
              <a:tr h="1287399">
                <a:tc>
                  <a:txBody>
                    <a:bodyPr/>
                    <a:lstStyle/>
                    <a:p>
                      <a:pPr algn="ctr" defTabSz="914400">
                        <a:defRPr sz="1800"/>
                      </a:pPr>
                      <a:r>
                        <a:rPr sz="2000"/>
                        <a:t>Are there sites in the alignment where some of the branches have experienced diversifying selection?</a:t>
                      </a:r>
                    </a:p>
                  </a:txBody>
                  <a:tcPr marL="50800" marR="50800" marT="50800" marB="50800" anchor="t" anchorCtr="0" horzOverflow="overflow"/>
                </a:tc>
                <a:tc>
                  <a:txBody>
                    <a:bodyPr/>
                    <a:lstStyle/>
                    <a:p>
                      <a:pPr algn="ctr" defTabSz="914400">
                        <a:defRPr sz="1800"/>
                      </a:pPr>
                      <a:r>
                        <a:rPr sz="2000"/>
                        <a:t>Mixed effects model of evolution (MEME)</a:t>
                      </a:r>
                    </a:p>
                  </a:txBody>
                  <a:tcPr marL="50800" marR="50800" marT="50800" marB="50800" anchor="t" anchorCtr="0" horzOverflow="overflow"/>
                </a:tc>
                <a:tc>
                  <a:txBody>
                    <a:bodyPr/>
                    <a:lstStyle/>
                    <a:p>
                      <a:pPr marL="254000" indent="-254000" algn="ctr" defTabSz="914400">
                        <a:buSzPct val="123000"/>
                        <a:buChar char="•"/>
                        <a:defRPr sz="2000"/>
                      </a:pPr>
                      <a:r>
                        <a:t>p-values for each site</a:t>
                      </a:r>
                    </a:p>
                    <a:p>
                      <a:pPr marL="254000" indent="-254000" algn="ctr" defTabSz="914400">
                        <a:buSzPct val="123000"/>
                        <a:buChar char="•"/>
                        <a:defRPr sz="2000"/>
                      </a:pPr>
                      <a:r>
                        <a:t>dN/dS distributions for each site</a:t>
                      </a:r>
                    </a:p>
                  </a:txBody>
                  <a:tcPr marL="50800" marR="50800" marT="50800" marB="50800" anchor="t" anchorCtr="0" horzOverflow="overflow"/>
                </a:tc>
              </a:tr>
              <a:tr h="1287399">
                <a:tc>
                  <a:txBody>
                    <a:bodyPr/>
                    <a:lstStyle/>
                    <a:p>
                      <a:pPr algn="ctr" defTabSz="914400">
                        <a:defRPr sz="1800"/>
                      </a:pPr>
                      <a:r>
                        <a:rPr sz="2000"/>
                        <a:t>Intra-species viral analyses for sites under selection</a:t>
                      </a:r>
                    </a:p>
                  </a:txBody>
                  <a:tcPr marL="50800" marR="50800" marT="50800" marB="50800" anchor="t" anchorCtr="0" horzOverflow="overflow"/>
                </a:tc>
                <a:tc>
                  <a:txBody>
                    <a:bodyPr/>
                    <a:lstStyle/>
                    <a:p>
                      <a:pPr algn="ctr" defTabSz="914400">
                        <a:defRPr sz="1800"/>
                      </a:pPr>
                      <a:r>
                        <a:rPr sz="2000"/>
                        <a:t>MEME/FEL internal branches</a:t>
                      </a:r>
                    </a:p>
                  </a:txBody>
                  <a:tcPr marL="50800" marR="50800" marT="50800" marB="50800" anchor="t" anchorCtr="0" horzOverflow="overflow"/>
                </a:tc>
                <a:tc>
                  <a:txBody>
                    <a:bodyPr/>
                    <a:lstStyle/>
                    <a:p>
                      <a:pPr marL="254000" indent="-254000" algn="ctr" defTabSz="914400">
                        <a:buSzPct val="123000"/>
                        <a:buChar char="•"/>
                        <a:defRPr sz="2000"/>
                      </a:pPr>
                      <a:r>
                        <a:t>p-values for each site</a:t>
                      </a:r>
                    </a:p>
                    <a:p>
                      <a:pPr marL="254000" indent="-254000" algn="ctr" defTabSz="914400">
                        <a:buSzPct val="123000"/>
                        <a:buChar char="•"/>
                        <a:defRPr sz="2000"/>
                      </a:pPr>
                      <a:r>
                        <a:t>dN/dS distributions for each site</a:t>
                      </a:r>
                    </a:p>
                  </a:txBody>
                  <a:tcPr marL="50800" marR="50800" marT="50800" marB="50800" anchor="t" anchorCtr="0" horzOverflow="overflow"/>
                </a:tc>
              </a:tr>
              <a:tr h="1303492">
                <a:tc>
                  <a:txBody>
                    <a:bodyPr/>
                    <a:lstStyle/>
                    <a:p>
                      <a:pPr algn="ctr" defTabSz="914400">
                        <a:defRPr sz="2000"/>
                      </a:pPr>
                      <a:r>
                        <a:t>Are there sites which have experiences diversifying selection </a:t>
                      </a:r>
                      <a:r>
                        <a:rPr b="1"/>
                        <a:t>and</a:t>
                      </a:r>
                      <a:r>
                        <a:t> my alignment is large?</a:t>
                      </a:r>
                    </a:p>
                  </a:txBody>
                  <a:tcPr marL="50800" marR="50800" marT="50800" marB="50800" anchor="t" anchorCtr="0" horzOverflow="overflow"/>
                </a:tc>
                <a:tc>
                  <a:txBody>
                    <a:bodyPr/>
                    <a:lstStyle/>
                    <a:p>
                      <a:pPr algn="ctr" defTabSz="914400">
                        <a:defRPr sz="1800"/>
                      </a:pPr>
                      <a:r>
                        <a:rPr sz="2000"/>
                        <a:t>Fast unconstrained bayesian analysis of selection (FUBAR)</a:t>
                      </a:r>
                    </a:p>
                  </a:txBody>
                  <a:tcPr marL="50800" marR="50800" marT="50800" marB="50800" anchor="t" anchorCtr="0" horzOverflow="overflow"/>
                </a:tc>
                <a:tc>
                  <a:txBody>
                    <a:bodyPr/>
                    <a:lstStyle/>
                    <a:p>
                      <a:pPr marL="254000" indent="-254000" algn="ctr" defTabSz="914400">
                        <a:buSzPct val="123000"/>
                        <a:buChar char="•"/>
                        <a:defRPr sz="2000"/>
                      </a:pPr>
                      <a:r>
                        <a:t>Posterior probabilities of selection at each site</a:t>
                      </a:r>
                    </a:p>
                    <a:p>
                      <a:pPr marL="254000" indent="-254000" algn="ctr" defTabSz="914400">
                        <a:buSzPct val="123000"/>
                        <a:buChar char="•"/>
                        <a:defRPr sz="2000"/>
                      </a:pPr>
                      <a:r>
                        <a:t>An estimate of the the gene-wide dN/dS distribution</a:t>
                      </a:r>
                    </a:p>
                  </a:txBody>
                  <a:tcPr marL="50800" marR="50800" marT="50800" marB="50800" anchor="t" anchorCtr="0" horzOverflow="overflow"/>
                </a:tc>
              </a:tr>
              <a:tr h="1543540">
                <a:tc>
                  <a:txBody>
                    <a:bodyPr/>
                    <a:lstStyle/>
                    <a:p>
                      <a:pPr algn="ctr" defTabSz="914400">
                        <a:defRPr sz="1800"/>
                      </a:pPr>
                      <a:r>
                        <a:rPr sz="2000"/>
                        <a:t>Are parts of the tree evolving with different selective pressures relative to other parts of the tree?</a:t>
                      </a:r>
                    </a:p>
                  </a:txBody>
                  <a:tcPr marL="50800" marR="50800" marT="50800" marB="50800" anchor="t" anchorCtr="0" horzOverflow="overflow"/>
                </a:tc>
                <a:tc>
                  <a:txBody>
                    <a:bodyPr/>
                    <a:lstStyle/>
                    <a:p>
                      <a:pPr algn="ctr" defTabSz="914400">
                        <a:defRPr sz="1800"/>
                      </a:pPr>
                      <a:r>
                        <a:rPr sz="2000"/>
                        <a:t>RELAX (a test for relaxed selection)</a:t>
                      </a:r>
                    </a:p>
                  </a:txBody>
                  <a:tcPr marL="50800" marR="50800" marT="50800" marB="50800" anchor="t" anchorCtr="0" horzOverflow="overflow"/>
                </a:tc>
                <a:tc>
                  <a:txBody>
                    <a:bodyPr/>
                    <a:lstStyle/>
                    <a:p>
                      <a:pPr marL="254000" indent="-254000" algn="ctr" defTabSz="914400">
                        <a:buSzPct val="123000"/>
                        <a:buChar char="•"/>
                        <a:defRPr sz="2000"/>
                      </a:pPr>
                      <a:r>
                        <a:t>p-value for whether or not there is relaxed or intensified selection</a:t>
                      </a:r>
                    </a:p>
                    <a:p>
                      <a:pPr marL="254000" indent="-254000" algn="ctr" defTabSz="914400">
                        <a:buSzPct val="123000"/>
                        <a:buChar char="•"/>
                        <a:defRPr sz="2000"/>
                      </a:pPr>
                      <a:r>
                        <a:t>inferred dN/dS distributions for different branch sets</a:t>
                      </a:r>
                    </a:p>
                    <a:p>
                      <a:pPr marL="254000" indent="-254000" algn="ctr" defTabSz="914400">
                        <a:buSzPct val="123000"/>
                        <a:buChar char="•"/>
                        <a:defRPr sz="2000"/>
                      </a:pPr>
                      <a:r>
                        <a:t>more flexible distribution companions possible</a:t>
                      </a:r>
                    </a:p>
                  </a:txBody>
                  <a:tcPr marL="50800" marR="50800" marT="50800" marB="50800" anchor="t" anchorCtr="0" horzOverflow="overflow"/>
                </a:tc>
              </a:tr>
            </a:tbl>
          </a:graphicData>
        </a:graphic>
      </p:graphicFrame>
      <p:sp>
        <p:nvSpPr>
          <p:cNvPr id="1088"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Recombination"/>
          <p:cNvSpPr txBox="1"/>
          <p:nvPr>
            <p:ph type="title"/>
          </p:nvPr>
        </p:nvSpPr>
        <p:spPr>
          <a:prstGeom prst="rect">
            <a:avLst/>
          </a:prstGeom>
        </p:spPr>
        <p:txBody>
          <a:bodyPr/>
          <a:lstStyle/>
          <a:p>
            <a:pPr/>
            <a:r>
              <a:t>Recombination</a:t>
            </a:r>
          </a:p>
        </p:txBody>
      </p:sp>
      <p:sp>
        <p:nvSpPr>
          <p:cNvPr id="1091" name="Affects a large variety of organisms, from viruses to mammals (e.g. gene family evolution)…"/>
          <p:cNvSpPr txBox="1"/>
          <p:nvPr>
            <p:ph type="body" idx="1"/>
          </p:nvPr>
        </p:nvSpPr>
        <p:spPr>
          <a:xfrm>
            <a:off x="1206500" y="2908408"/>
            <a:ext cx="21971000" cy="9596108"/>
          </a:xfrm>
          <a:prstGeom prst="rect">
            <a:avLst/>
          </a:prstGeom>
        </p:spPr>
        <p:txBody>
          <a:bodyPr/>
          <a:lstStyle/>
          <a:p>
            <a:pPr marL="566927" indent="-566927" defTabSz="2267655">
              <a:spcBef>
                <a:spcPts val="4100"/>
              </a:spcBef>
              <a:defRPr sz="4464"/>
            </a:pPr>
            <a:r>
              <a:t>Affects a large variety of organisms, from viruses to mammals (e.g. gene family evolution)</a:t>
            </a:r>
          </a:p>
          <a:p>
            <a:pPr marL="566927" indent="-566927" defTabSz="2267655">
              <a:spcBef>
                <a:spcPts val="4100"/>
              </a:spcBef>
              <a:defRPr sz="4464"/>
            </a:pPr>
            <a:r>
              <a:t>Manifests itself by incongruent phylogenetic signal</a:t>
            </a:r>
          </a:p>
          <a:p>
            <a:pPr marL="566927" indent="-566927" defTabSz="2267655">
              <a:spcBef>
                <a:spcPts val="4100"/>
              </a:spcBef>
              <a:defRPr sz="4464"/>
            </a:pPr>
            <a:r>
              <a:t>This can be exploited to detect which sequence regions recombined and which sequences were involved</a:t>
            </a:r>
          </a:p>
          <a:p>
            <a:pPr marL="566927" indent="-566927" defTabSz="2267655">
              <a:spcBef>
                <a:spcPts val="4100"/>
              </a:spcBef>
              <a:defRPr sz="4464"/>
            </a:pPr>
            <a:r>
              <a:t>Recombination can influence or even mislead selection detection methods.</a:t>
            </a:r>
          </a:p>
          <a:p>
            <a:pPr marL="566927" indent="-566927" defTabSz="2267655">
              <a:spcBef>
                <a:spcPts val="4100"/>
              </a:spcBef>
              <a:defRPr sz="4464"/>
            </a:pPr>
            <a:r>
              <a:t>Using an incorrect tree to analyze a segment of a recombinant analysis can bias </a:t>
            </a:r>
            <a:r>
              <a:rPr b="1"/>
              <a:t>dS</a:t>
            </a:r>
            <a:r>
              <a:t> and </a:t>
            </a:r>
            <a:r>
              <a:rPr b="1"/>
              <a:t>dN</a:t>
            </a:r>
            <a:r>
              <a:t> estimation</a:t>
            </a:r>
          </a:p>
          <a:p>
            <a:pPr marL="566927" indent="-566927" defTabSz="2267655">
              <a:spcBef>
                <a:spcPts val="4100"/>
              </a:spcBef>
              <a:defRPr sz="4464"/>
            </a:pPr>
            <a:r>
              <a:t>The basic intuition is that an incorrect tree will generally break up identity by descent and hence make it appear as if more substitutions took place than did in reality.</a:t>
            </a:r>
          </a:p>
        </p:txBody>
      </p:sp>
      <p:sp>
        <p:nvSpPr>
          <p:cNvPr id="1092"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4" name="droppedImage.pdf" descr="droppedImage.pdf"/>
          <p:cNvPicPr>
            <a:picLocks noChangeAspect="1"/>
          </p:cNvPicPr>
          <p:nvPr/>
        </p:nvPicPr>
        <p:blipFill>
          <a:blip r:embed="rId2">
            <a:extLst/>
          </a:blip>
          <a:stretch>
            <a:fillRect/>
          </a:stretch>
        </p:blipFill>
        <p:spPr>
          <a:xfrm>
            <a:off x="4423738" y="464343"/>
            <a:ext cx="15537090" cy="11840767"/>
          </a:xfrm>
          <a:prstGeom prst="rect">
            <a:avLst/>
          </a:prstGeom>
          <a:ln w="12700">
            <a:miter lim="400000"/>
          </a:ln>
        </p:spPr>
      </p:pic>
      <p:sp>
        <p:nvSpPr>
          <p:cNvPr id="109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Accounting for recombination"/>
          <p:cNvSpPr txBox="1"/>
          <p:nvPr>
            <p:ph type="title"/>
          </p:nvPr>
        </p:nvSpPr>
        <p:spPr>
          <a:prstGeom prst="rect">
            <a:avLst/>
          </a:prstGeom>
        </p:spPr>
        <p:txBody>
          <a:bodyPr/>
          <a:lstStyle/>
          <a:p>
            <a:pPr/>
            <a:r>
              <a:t>Accounting for recombination</a:t>
            </a:r>
          </a:p>
        </p:txBody>
      </p:sp>
      <p:sp>
        <p:nvSpPr>
          <p:cNvPr id="1098" name="First screen the alignment to find putative non-recombinant fragments (e.g. using GARD)…"/>
          <p:cNvSpPr txBox="1"/>
          <p:nvPr>
            <p:ph type="body" idx="1"/>
          </p:nvPr>
        </p:nvSpPr>
        <p:spPr>
          <a:xfrm>
            <a:off x="1206500" y="2887036"/>
            <a:ext cx="21971000" cy="9617480"/>
          </a:xfrm>
          <a:prstGeom prst="rect">
            <a:avLst/>
          </a:prstGeom>
        </p:spPr>
        <p:txBody>
          <a:bodyPr/>
          <a:lstStyle/>
          <a:p>
            <a:pPr/>
            <a:r>
              <a:t>First screen the alignment to find putative non-recombinant fragments (e.g. using GARD)</a:t>
            </a:r>
          </a:p>
          <a:p>
            <a:pPr/>
            <a:r>
              <a:t>Apply a model-based test (MEME, FUBAR) using multiple phylogenies (one per fragment), but inferring other parameters (e.g. nucleotide substitution biases and base frequencies) from the entire alignment</a:t>
            </a:r>
          </a:p>
          <a:p>
            <a:pPr/>
            <a:r>
              <a:t>This has been shown to work very well on simulated and empirical data</a:t>
            </a:r>
          </a:p>
          <a:p>
            <a:pPr/>
            <a:r>
              <a:t>This is the approach does not work for analyses assuming a single tree (BUSTED, aBSREL).</a:t>
            </a:r>
          </a:p>
        </p:txBody>
      </p:sp>
      <p:sp>
        <p:nvSpPr>
          <p:cNvPr id="1099" name="Mol. Biol. Evol. | 23(10):1891-901 | 2006"/>
          <p:cNvSpPr txBox="1"/>
          <p:nvPr/>
        </p:nvSpPr>
        <p:spPr>
          <a:xfrm>
            <a:off x="16967993" y="12878889"/>
            <a:ext cx="3214689"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pc="-24" sz="1200">
                <a:solidFill>
                  <a:srgbClr val="000000"/>
                </a:solidFill>
                <a:latin typeface="Helvetica"/>
                <a:ea typeface="Helvetica"/>
                <a:cs typeface="Helvetica"/>
                <a:sym typeface="Helvetica"/>
              </a:defRPr>
            </a:lvl1pPr>
          </a:lstStyle>
          <a:p>
            <a:pPr>
              <a:defRPr spc="-232" sz="11600">
                <a:latin typeface="+mn-lt"/>
                <a:ea typeface="+mn-ea"/>
                <a:cs typeface="+mn-cs"/>
                <a:sym typeface="Helvetica Neue"/>
              </a:defRPr>
            </a:pPr>
            <a:r>
              <a:rPr spc="-24" sz="1200">
                <a:latin typeface="Helvetica"/>
                <a:ea typeface="Helvetica"/>
                <a:cs typeface="Helvetica"/>
                <a:sym typeface="Helvetica"/>
              </a:rPr>
              <a:t>Mol. Biol. Evol. | 23(10):1891-901 | 2006</a:t>
            </a:r>
          </a:p>
        </p:txBody>
      </p:sp>
      <p:sp>
        <p:nvSpPr>
          <p:cNvPr id="110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2" name="droppedImage.pdf" descr="droppedImage.pdf"/>
          <p:cNvPicPr>
            <a:picLocks noChangeAspect="1"/>
          </p:cNvPicPr>
          <p:nvPr/>
        </p:nvPicPr>
        <p:blipFill>
          <a:blip r:embed="rId2">
            <a:extLst/>
          </a:blip>
          <a:stretch>
            <a:fillRect/>
          </a:stretch>
        </p:blipFill>
        <p:spPr>
          <a:xfrm>
            <a:off x="3372902" y="759186"/>
            <a:ext cx="18893564" cy="11952233"/>
          </a:xfrm>
          <a:prstGeom prst="rect">
            <a:avLst/>
          </a:prstGeom>
          <a:ln w="12700">
            <a:miter lim="400000"/>
          </a:ln>
        </p:spPr>
      </p:pic>
      <p:sp>
        <p:nvSpPr>
          <p:cNvPr id="1103" name="Mol. Biol. Evol. | 23(10):1891-901 | 2006"/>
          <p:cNvSpPr txBox="1"/>
          <p:nvPr/>
        </p:nvSpPr>
        <p:spPr>
          <a:xfrm>
            <a:off x="18257222" y="13016645"/>
            <a:ext cx="3214688" cy="3429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pc="-24" sz="1200">
                <a:solidFill>
                  <a:srgbClr val="000000"/>
                </a:solidFill>
                <a:latin typeface="Helvetica"/>
                <a:ea typeface="Helvetica"/>
                <a:cs typeface="Helvetica"/>
                <a:sym typeface="Helvetica"/>
              </a:defRPr>
            </a:lvl1pPr>
          </a:lstStyle>
          <a:p>
            <a:pPr>
              <a:defRPr spc="-232" sz="11600">
                <a:latin typeface="+mn-lt"/>
                <a:ea typeface="+mn-ea"/>
                <a:cs typeface="+mn-cs"/>
                <a:sym typeface="Helvetica Neue"/>
              </a:defRPr>
            </a:pPr>
            <a:r>
              <a:rPr spc="-24" sz="1200">
                <a:latin typeface="Helvetica"/>
                <a:ea typeface="Helvetica"/>
                <a:cs typeface="Helvetica"/>
                <a:sym typeface="Helvetica"/>
              </a:rPr>
              <a:t>Mol. Biol. Evol. | 23(10):1891-901 | 2006</a:t>
            </a:r>
          </a:p>
        </p:txBody>
      </p:sp>
      <p:sp>
        <p:nvSpPr>
          <p:cNvPr id="1104"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Evolution of Coding Sequences"/>
          <p:cNvSpPr txBox="1"/>
          <p:nvPr>
            <p:ph type="title"/>
          </p:nvPr>
        </p:nvSpPr>
        <p:spPr>
          <a:prstGeom prst="rect">
            <a:avLst/>
          </a:prstGeom>
        </p:spPr>
        <p:txBody>
          <a:bodyPr/>
          <a:lstStyle/>
          <a:p>
            <a:pPr/>
            <a:r>
              <a:t>Evolution of Coding Sequences</a:t>
            </a:r>
          </a:p>
        </p:txBody>
      </p:sp>
      <p:sp>
        <p:nvSpPr>
          <p:cNvPr id="437" name="Proper unit of evolution is a triplet of nucleotides — a codon…"/>
          <p:cNvSpPr txBox="1"/>
          <p:nvPr>
            <p:ph type="body" idx="1"/>
          </p:nvPr>
        </p:nvSpPr>
        <p:spPr>
          <a:xfrm>
            <a:off x="1206500" y="5593516"/>
            <a:ext cx="21971000" cy="8256012"/>
          </a:xfrm>
          <a:prstGeom prst="rect">
            <a:avLst/>
          </a:prstGeom>
        </p:spPr>
        <p:txBody>
          <a:bodyPr/>
          <a:lstStyle/>
          <a:p>
            <a:pPr>
              <a:spcBef>
                <a:spcPts val="4600"/>
              </a:spcBef>
              <a:tabLst>
                <a:tab pos="1828800" algn="l"/>
              </a:tabLst>
            </a:pPr>
            <a:r>
              <a:t>Proper unit of evolution is a triplet of nucleotides — a </a:t>
            </a:r>
            <a:r>
              <a:rPr b="1"/>
              <a:t>codon</a:t>
            </a:r>
            <a:endParaRPr b="1"/>
          </a:p>
          <a:p>
            <a:pPr lvl="1">
              <a:spcBef>
                <a:spcPts val="4600"/>
              </a:spcBef>
              <a:tabLst>
                <a:tab pos="1828800" algn="l"/>
              </a:tabLst>
            </a:pPr>
            <a:r>
              <a:rPr b="1"/>
              <a:t>Mutation </a:t>
            </a:r>
            <a:r>
              <a:t>happens at the DNA level</a:t>
            </a:r>
          </a:p>
          <a:p>
            <a:pPr lvl="1">
              <a:spcBef>
                <a:spcPts val="4600"/>
              </a:spcBef>
              <a:tabLst>
                <a:tab pos="1828800" algn="l"/>
              </a:tabLst>
            </a:pPr>
            <a:r>
              <a:rPr b="1"/>
              <a:t>Selection</a:t>
            </a:r>
            <a:r>
              <a:t> happens (by and large) at the protein level</a:t>
            </a:r>
          </a:p>
          <a:p>
            <a:pPr>
              <a:spcBef>
                <a:spcPts val="4600"/>
              </a:spcBef>
              <a:tabLst>
                <a:tab pos="1828800" algn="l"/>
              </a:tabLst>
            </a:pPr>
            <a:r>
              <a:rPr b="1"/>
              <a:t>Synonymous</a:t>
            </a:r>
            <a:r>
              <a:t> (protein sequence </a:t>
            </a:r>
            <a:r>
              <a:rPr>
                <a:solidFill>
                  <a:srgbClr val="009051"/>
                </a:solidFill>
              </a:rPr>
              <a:t>unchanged</a:t>
            </a:r>
            <a:r>
              <a:t>) and </a:t>
            </a:r>
            <a:r>
              <a:rPr b="1"/>
              <a:t>non-synonymous</a:t>
            </a:r>
            <a:r>
              <a:t> (protein sequence </a:t>
            </a:r>
            <a:r>
              <a:rPr>
                <a:solidFill>
                  <a:srgbClr val="FF2600"/>
                </a:solidFill>
              </a:rPr>
              <a:t>changed</a:t>
            </a:r>
            <a:r>
              <a:t>) substitutions are fundamentally different</a:t>
            </a:r>
          </a:p>
        </p:txBody>
      </p:sp>
      <p:sp>
        <p:nvSpPr>
          <p:cNvPr id="438" name="Coding DNA sequence"/>
          <p:cNvSpPr txBox="1"/>
          <p:nvPr/>
        </p:nvSpPr>
        <p:spPr>
          <a:xfrm>
            <a:off x="3191368" y="3089798"/>
            <a:ext cx="4046287" cy="19265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tabLst>
                <a:tab pos="1498600" algn="l"/>
                <a:tab pos="4711700" algn="l"/>
              </a:tabLst>
              <a:defRPr sz="4600"/>
            </a:lvl1pPr>
          </a:lstStyle>
          <a:p>
            <a:pPr/>
            <a:r>
              <a:t>Coding DNA sequence</a:t>
            </a:r>
          </a:p>
        </p:txBody>
      </p:sp>
      <p:sp>
        <p:nvSpPr>
          <p:cNvPr id="439" name="RNA…"/>
          <p:cNvSpPr txBox="1"/>
          <p:nvPr/>
        </p:nvSpPr>
        <p:spPr>
          <a:xfrm>
            <a:off x="8891583" y="2727871"/>
            <a:ext cx="4661298" cy="2650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600"/>
            </a:pPr>
            <a:r>
              <a:t>RNA</a:t>
            </a:r>
          </a:p>
          <a:p>
            <a:pPr>
              <a:defRPr sz="4600"/>
            </a:pPr>
            <a:r>
              <a:t>Transcription/</a:t>
            </a:r>
          </a:p>
          <a:p>
            <a:pPr>
              <a:defRPr sz="4600"/>
            </a:pPr>
            <a:r>
              <a:t>Assembly</a:t>
            </a:r>
          </a:p>
        </p:txBody>
      </p:sp>
      <p:sp>
        <p:nvSpPr>
          <p:cNvPr id="440" name="Codon translation to amino-acids"/>
          <p:cNvSpPr txBox="1"/>
          <p:nvPr/>
        </p:nvSpPr>
        <p:spPr>
          <a:xfrm>
            <a:off x="15988239" y="3285136"/>
            <a:ext cx="5322298" cy="1535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tabLst>
                <a:tab pos="1498600" algn="l"/>
                <a:tab pos="5346700" algn="l"/>
              </a:tabLst>
              <a:defRPr sz="4600"/>
            </a:lvl1pPr>
          </a:lstStyle>
          <a:p>
            <a:pPr/>
            <a:r>
              <a:t>Codon translation to amino-acids</a:t>
            </a:r>
          </a:p>
        </p:txBody>
      </p:sp>
      <p:grpSp>
        <p:nvGrpSpPr>
          <p:cNvPr id="443" name="Group"/>
          <p:cNvGrpSpPr/>
          <p:nvPr/>
        </p:nvGrpSpPr>
        <p:grpSpPr>
          <a:xfrm>
            <a:off x="7169077" y="3285136"/>
            <a:ext cx="2145593" cy="1535907"/>
            <a:chOff x="0" y="0"/>
            <a:chExt cx="2145592" cy="1535906"/>
          </a:xfrm>
        </p:grpSpPr>
        <p:sp>
          <p:nvSpPr>
            <p:cNvPr id="441" name="Shape"/>
            <p:cNvSpPr/>
            <p:nvPr/>
          </p:nvSpPr>
          <p:spPr>
            <a:xfrm>
              <a:off x="91764" y="0"/>
              <a:ext cx="2053829" cy="1535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193"/>
                  </a:moveTo>
                  <a:lnTo>
                    <a:pt x="0" y="14407"/>
                  </a:lnTo>
                  <a:lnTo>
                    <a:pt x="12960" y="14407"/>
                  </a:lnTo>
                  <a:lnTo>
                    <a:pt x="12960" y="21600"/>
                  </a:lnTo>
                  <a:lnTo>
                    <a:pt x="21600" y="10800"/>
                  </a:lnTo>
                  <a:lnTo>
                    <a:pt x="12960" y="0"/>
                  </a:lnTo>
                  <a:lnTo>
                    <a:pt x="12960" y="7193"/>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2" name="4→4"/>
            <p:cNvSpPr txBox="1"/>
            <p:nvPr/>
          </p:nvSpPr>
          <p:spPr>
            <a:xfrm>
              <a:off x="0" y="349923"/>
              <a:ext cx="1616824" cy="799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400"/>
              </a:lvl1pPr>
            </a:lstStyle>
            <a:p>
              <a:pPr/>
              <a:r>
                <a:t>4→4</a:t>
              </a:r>
            </a:p>
          </p:txBody>
        </p:sp>
      </p:grpSp>
      <p:grpSp>
        <p:nvGrpSpPr>
          <p:cNvPr id="446" name="Group"/>
          <p:cNvGrpSpPr/>
          <p:nvPr/>
        </p:nvGrpSpPr>
        <p:grpSpPr>
          <a:xfrm>
            <a:off x="13452589" y="3285136"/>
            <a:ext cx="2848153" cy="1535907"/>
            <a:chOff x="0" y="0"/>
            <a:chExt cx="2848151" cy="1535906"/>
          </a:xfrm>
        </p:grpSpPr>
        <p:sp>
          <p:nvSpPr>
            <p:cNvPr id="444" name="Shape"/>
            <p:cNvSpPr/>
            <p:nvPr/>
          </p:nvSpPr>
          <p:spPr>
            <a:xfrm>
              <a:off x="0" y="0"/>
              <a:ext cx="2848152" cy="1535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193"/>
                  </a:moveTo>
                  <a:lnTo>
                    <a:pt x="0" y="14407"/>
                  </a:lnTo>
                  <a:lnTo>
                    <a:pt x="12960" y="14407"/>
                  </a:lnTo>
                  <a:lnTo>
                    <a:pt x="12960" y="21600"/>
                  </a:lnTo>
                  <a:lnTo>
                    <a:pt x="21600" y="10800"/>
                  </a:lnTo>
                  <a:lnTo>
                    <a:pt x="12960" y="0"/>
                  </a:lnTo>
                  <a:lnTo>
                    <a:pt x="12960" y="7193"/>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5" name="61→20"/>
            <p:cNvSpPr txBox="1"/>
            <p:nvPr/>
          </p:nvSpPr>
          <p:spPr>
            <a:xfrm>
              <a:off x="48871" y="333385"/>
              <a:ext cx="2480233" cy="797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400"/>
              </a:lvl1pPr>
            </a:lstStyle>
            <a:p>
              <a:pPr/>
              <a:r>
                <a:t>61→20</a:t>
              </a:r>
            </a:p>
          </p:txBody>
        </p:sp>
      </p:grpSp>
      <p:sp>
        <p:nvSpPr>
          <p:cNvPr id="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7">
                                            <p:bg/>
                                          </p:spTgt>
                                        </p:tgtEl>
                                        <p:attrNameLst>
                                          <p:attrName>style.visibility</p:attrName>
                                        </p:attrNameLst>
                                      </p:cBhvr>
                                      <p:to>
                                        <p:strVal val="visible"/>
                                      </p:to>
                                    </p:set>
                                    <p:anim calcmode="lin" valueType="num">
                                      <p:cBhvr>
                                        <p:cTn id="7" dur="1000" fill="hold"/>
                                        <p:tgtEl>
                                          <p:spTgt spid="437">
                                            <p:bg/>
                                          </p:spTgt>
                                        </p:tgtEl>
                                        <p:attrNameLst>
                                          <p:attrName>ppt_w</p:attrName>
                                        </p:attrNameLst>
                                      </p:cBhvr>
                                      <p:tavLst>
                                        <p:tav tm="0">
                                          <p:val>
                                            <p:fltVal val="0"/>
                                          </p:val>
                                        </p:tav>
                                        <p:tav tm="100000">
                                          <p:val>
                                            <p:strVal val="#ppt_w"/>
                                          </p:val>
                                        </p:tav>
                                      </p:tavLst>
                                    </p:anim>
                                    <p:anim calcmode="lin" valueType="num">
                                      <p:cBhvr>
                                        <p:cTn id="8" dur="1000" fill="hold"/>
                                        <p:tgtEl>
                                          <p:spTgt spid="437">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437">
                                            <p:txEl>
                                              <p:pRg st="0" end="0"/>
                                            </p:txEl>
                                          </p:spTgt>
                                        </p:tgtEl>
                                        <p:attrNameLst>
                                          <p:attrName>style.visibility</p:attrName>
                                        </p:attrNameLst>
                                      </p:cBhvr>
                                      <p:to>
                                        <p:strVal val="visible"/>
                                      </p:to>
                                    </p:set>
                                    <p:anim calcmode="lin" valueType="num">
                                      <p:cBhvr>
                                        <p:cTn id="11" dur="1000" fill="hold"/>
                                        <p:tgtEl>
                                          <p:spTgt spid="437">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43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437">
                                            <p:txEl>
                                              <p:pRg st="1" end="1"/>
                                            </p:txEl>
                                          </p:spTgt>
                                        </p:tgtEl>
                                        <p:attrNameLst>
                                          <p:attrName>style.visibility</p:attrName>
                                        </p:attrNameLst>
                                      </p:cBhvr>
                                      <p:to>
                                        <p:strVal val="visible"/>
                                      </p:to>
                                    </p:set>
                                    <p:anim calcmode="lin" valueType="num">
                                      <p:cBhvr>
                                        <p:cTn id="17" dur="1000" fill="hold"/>
                                        <p:tgtEl>
                                          <p:spTgt spid="437">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43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437">
                                            <p:txEl>
                                              <p:pRg st="2" end="2"/>
                                            </p:txEl>
                                          </p:spTgt>
                                        </p:tgtEl>
                                        <p:attrNameLst>
                                          <p:attrName>style.visibility</p:attrName>
                                        </p:attrNameLst>
                                      </p:cBhvr>
                                      <p:to>
                                        <p:strVal val="visible"/>
                                      </p:to>
                                    </p:set>
                                    <p:anim calcmode="lin" valueType="num">
                                      <p:cBhvr>
                                        <p:cTn id="23" dur="1000" fill="hold"/>
                                        <p:tgtEl>
                                          <p:spTgt spid="437">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3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437">
                                            <p:txEl>
                                              <p:pRg st="3" end="3"/>
                                            </p:txEl>
                                          </p:spTgt>
                                        </p:tgtEl>
                                        <p:attrNameLst>
                                          <p:attrName>style.visibility</p:attrName>
                                        </p:attrNameLst>
                                      </p:cBhvr>
                                      <p:to>
                                        <p:strVal val="visible"/>
                                      </p:to>
                                    </p:set>
                                    <p:anim calcmode="lin" valueType="num">
                                      <p:cBhvr>
                                        <p:cTn id="29" dur="1000" fill="hold"/>
                                        <p:tgtEl>
                                          <p:spTgt spid="437">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437">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7" grpId="1"/>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6" name="cd2_siteline_compare.pdf" descr="cd2_siteline_compare.pdf"/>
          <p:cNvPicPr>
            <a:picLocks noChangeAspect="1"/>
          </p:cNvPicPr>
          <p:nvPr/>
        </p:nvPicPr>
        <p:blipFill>
          <a:blip r:embed="rId2">
            <a:extLst/>
          </a:blip>
          <a:stretch>
            <a:fillRect/>
          </a:stretch>
        </p:blipFill>
        <p:spPr>
          <a:xfrm>
            <a:off x="1149229" y="4773502"/>
            <a:ext cx="21858277" cy="2732286"/>
          </a:xfrm>
          <a:prstGeom prst="rect">
            <a:avLst/>
          </a:prstGeom>
          <a:ln w="12700">
            <a:miter lim="400000"/>
          </a:ln>
        </p:spPr>
      </p:pic>
      <p:sp>
        <p:nvSpPr>
          <p:cNvPr id="1107" name="Sites detected by FEL with and without dS variation"/>
          <p:cNvSpPr txBox="1"/>
          <p:nvPr/>
        </p:nvSpPr>
        <p:spPr>
          <a:xfrm>
            <a:off x="5175979" y="3355541"/>
            <a:ext cx="14434343"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1531">
              <a:defRPr b="1" sz="4000">
                <a:solidFill>
                  <a:srgbClr val="000000"/>
                </a:solidFill>
              </a:defRPr>
            </a:lvl1pPr>
          </a:lstStyle>
          <a:p>
            <a:pPr/>
            <a:r>
              <a:t>Sites detected by FEL with and without dS variation</a:t>
            </a:r>
          </a:p>
        </p:txBody>
      </p:sp>
      <p:sp>
        <p:nvSpPr>
          <p:cNvPr id="1108"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ynonymous rate variation"/>
          <p:cNvSpPr txBox="1"/>
          <p:nvPr>
            <p:ph type="title"/>
          </p:nvPr>
        </p:nvSpPr>
        <p:spPr>
          <a:xfrm>
            <a:off x="341999" y="1077359"/>
            <a:ext cx="21971001" cy="1433164"/>
          </a:xfrm>
          <a:prstGeom prst="rect">
            <a:avLst/>
          </a:prstGeom>
        </p:spPr>
        <p:txBody>
          <a:bodyPr/>
          <a:lstStyle/>
          <a:p>
            <a:pPr/>
            <a:r>
              <a:t>Synonymous rate variation</a:t>
            </a:r>
          </a:p>
        </p:txBody>
      </p:sp>
      <p:sp>
        <p:nvSpPr>
          <p:cNvPr id="1111" name="dS = constant for all sites (assumed by many models); this assumption appears to be nearly universally violated in biological data, due to e.g. secondary structure, localized codon usage bias, overlapping reading frames, etc.…"/>
          <p:cNvSpPr txBox="1"/>
          <p:nvPr>
            <p:ph type="body" sz="half" idx="1"/>
          </p:nvPr>
        </p:nvSpPr>
        <p:spPr>
          <a:xfrm>
            <a:off x="1206500" y="3587415"/>
            <a:ext cx="10933522" cy="8256012"/>
          </a:xfrm>
          <a:prstGeom prst="rect">
            <a:avLst/>
          </a:prstGeom>
        </p:spPr>
        <p:txBody>
          <a:bodyPr/>
          <a:lstStyle/>
          <a:p>
            <a:pPr marL="579119" indent="-579119" defTabSz="2316421">
              <a:spcBef>
                <a:spcPts val="2400"/>
              </a:spcBef>
              <a:defRPr sz="4560"/>
            </a:pPr>
            <a:r>
              <a:rPr b="1"/>
              <a:t>dS</a:t>
            </a:r>
            <a:r>
              <a:t> = constant for all sites (assumed by many models); this assumption appears to be nearly universally violated in biological data, due to e.g. secondary structure, localized codon usage bias, overlapping reading frames, etc.</a:t>
            </a:r>
          </a:p>
          <a:p>
            <a:pPr marL="579119" indent="-579119" defTabSz="2316421">
              <a:spcBef>
                <a:spcPts val="2400"/>
              </a:spcBef>
              <a:defRPr sz="4560"/>
            </a:pPr>
            <a:r>
              <a:t>This can lead to, e.g. incorrect identification of relaxed constraint as selection and hight false positive rates</a:t>
            </a:r>
          </a:p>
          <a:p>
            <a:pPr marL="579119" indent="-579119" defTabSz="2316421">
              <a:spcBef>
                <a:spcPts val="2400"/>
              </a:spcBef>
              <a:defRPr sz="4560"/>
            </a:pPr>
            <a:r>
              <a:t>Most of HyPhy methods provide support for including dS</a:t>
            </a:r>
          </a:p>
        </p:txBody>
      </p:sp>
      <p:sp>
        <p:nvSpPr>
          <p:cNvPr id="1112" name="Mol. Biol. Evol. 22(12):2375–2385. 2005"/>
          <p:cNvSpPr txBox="1"/>
          <p:nvPr/>
        </p:nvSpPr>
        <p:spPr>
          <a:xfrm>
            <a:off x="18746319" y="13001674"/>
            <a:ext cx="3098541" cy="44648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8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pc="-232" sz="11600">
                <a:solidFill>
                  <a:srgbClr val="000000"/>
                </a:solidFill>
              </a:defRPr>
            </a:pPr>
            <a:r>
              <a:rPr spc="-24" sz="1200">
                <a:latin typeface="Helvetica"/>
                <a:ea typeface="Helvetica"/>
                <a:cs typeface="Helvetica"/>
                <a:sym typeface="Helvetica"/>
              </a:rPr>
              <a:t>Mol. Biol. Evol. 22(12):2375–2385. 2005</a:t>
            </a:r>
            <a:r>
              <a:rPr spc="-36" sz="1800">
                <a:latin typeface="Helvetica"/>
                <a:ea typeface="Helvetica"/>
                <a:cs typeface="Helvetica"/>
                <a:sym typeface="Helvetica"/>
              </a:rPr>
              <a:t> </a:t>
            </a:r>
          </a:p>
        </p:txBody>
      </p:sp>
      <p:pic>
        <p:nvPicPr>
          <p:cNvPr id="1113" name="Image" descr="Image"/>
          <p:cNvPicPr>
            <a:picLocks noChangeAspect="1"/>
          </p:cNvPicPr>
          <p:nvPr/>
        </p:nvPicPr>
        <p:blipFill>
          <a:blip r:embed="rId2">
            <a:extLst/>
          </a:blip>
          <a:stretch>
            <a:fillRect/>
          </a:stretch>
        </p:blipFill>
        <p:spPr>
          <a:xfrm>
            <a:off x="14529812" y="9328212"/>
            <a:ext cx="9461501" cy="3835401"/>
          </a:xfrm>
          <a:prstGeom prst="rect">
            <a:avLst/>
          </a:prstGeom>
          <a:ln w="12700">
            <a:miter lim="400000"/>
          </a:ln>
        </p:spPr>
      </p:pic>
      <p:pic>
        <p:nvPicPr>
          <p:cNvPr id="1114" name="Image" descr="Image"/>
          <p:cNvPicPr>
            <a:picLocks noChangeAspect="1"/>
          </p:cNvPicPr>
          <p:nvPr/>
        </p:nvPicPr>
        <p:blipFill>
          <a:blip r:embed="rId3">
            <a:extLst/>
          </a:blip>
          <a:stretch>
            <a:fillRect/>
          </a:stretch>
        </p:blipFill>
        <p:spPr>
          <a:xfrm>
            <a:off x="14485362" y="1420943"/>
            <a:ext cx="9550401" cy="8331201"/>
          </a:xfrm>
          <a:prstGeom prst="rect">
            <a:avLst/>
          </a:prstGeom>
          <a:ln w="12700">
            <a:miter lim="400000"/>
          </a:ln>
        </p:spPr>
      </p:pic>
      <p:sp>
        <p:nvSpPr>
          <p:cNvPr id="111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Google Shape;447;p19"/>
          <p:cNvSpPr txBox="1"/>
          <p:nvPr>
            <p:ph type="title"/>
          </p:nvPr>
        </p:nvSpPr>
        <p:spPr>
          <a:xfrm>
            <a:off x="831199" y="713665"/>
            <a:ext cx="22721602" cy="1527201"/>
          </a:xfrm>
          <a:prstGeom prst="rect">
            <a:avLst/>
          </a:prstGeom>
        </p:spPr>
        <p:txBody>
          <a:bodyPr lIns="243799" tIns="243799" rIns="243799" bIns="243799"/>
          <a:lstStyle/>
          <a:p>
            <a:pPr algn="ctr" defTabSz="731520">
              <a:lnSpc>
                <a:spcPct val="120000"/>
              </a:lnSpc>
              <a:defRPr b="1" sz="3520">
                <a:latin typeface="Calibri"/>
                <a:ea typeface="Calibri"/>
                <a:cs typeface="Calibri"/>
                <a:sym typeface="Calibri"/>
              </a:defRPr>
            </a:pPr>
            <a:r>
              <a:t>Biological rationale for MH</a:t>
            </a:r>
          </a:p>
          <a:p>
            <a:pPr defTabSz="731520">
              <a:defRPr sz="2240"/>
            </a:pPr>
            <a:endParaRPr b="1" sz="3520">
              <a:latin typeface="Calibri"/>
              <a:ea typeface="Calibri"/>
              <a:cs typeface="Calibri"/>
              <a:sym typeface="Calibri"/>
            </a:endParaRPr>
          </a:p>
        </p:txBody>
      </p:sp>
      <p:sp>
        <p:nvSpPr>
          <p:cNvPr id="1118" name="Google Shape;448;p19"/>
          <p:cNvSpPr txBox="1"/>
          <p:nvPr>
            <p:ph type="body" idx="1"/>
          </p:nvPr>
        </p:nvSpPr>
        <p:spPr>
          <a:xfrm>
            <a:off x="831199" y="3073265"/>
            <a:ext cx="22721602" cy="9110402"/>
          </a:xfrm>
          <a:prstGeom prst="rect">
            <a:avLst/>
          </a:prstGeom>
        </p:spPr>
        <p:txBody>
          <a:bodyPr lIns="243799" tIns="243799" rIns="243799" bIns="243799"/>
          <a:lstStyle/>
          <a:p>
            <a:pPr/>
          </a:p>
        </p:txBody>
      </p:sp>
      <p:pic>
        <p:nvPicPr>
          <p:cNvPr id="1119" name="Google Shape;449;p19" descr="Google Shape;449;p19"/>
          <p:cNvPicPr>
            <a:picLocks noChangeAspect="1"/>
          </p:cNvPicPr>
          <p:nvPr/>
        </p:nvPicPr>
        <p:blipFill>
          <a:blip r:embed="rId2">
            <a:extLst/>
          </a:blip>
          <a:stretch>
            <a:fillRect/>
          </a:stretch>
        </p:blipFill>
        <p:spPr>
          <a:xfrm>
            <a:off x="831201" y="2601102"/>
            <a:ext cx="10285999" cy="8513800"/>
          </a:xfrm>
          <a:prstGeom prst="rect">
            <a:avLst/>
          </a:prstGeom>
          <a:ln w="12700">
            <a:miter lim="400000"/>
          </a:ln>
        </p:spPr>
      </p:pic>
      <p:pic>
        <p:nvPicPr>
          <p:cNvPr id="1120" name="Google Shape;450;p19" descr="Google Shape;450;p19"/>
          <p:cNvPicPr>
            <a:picLocks noChangeAspect="1"/>
          </p:cNvPicPr>
          <p:nvPr/>
        </p:nvPicPr>
        <p:blipFill>
          <a:blip r:embed="rId3">
            <a:extLst/>
          </a:blip>
          <a:stretch>
            <a:fillRect/>
          </a:stretch>
        </p:blipFill>
        <p:spPr>
          <a:xfrm>
            <a:off x="11117199" y="2424970"/>
            <a:ext cx="12681265" cy="8866003"/>
          </a:xfrm>
          <a:prstGeom prst="rect">
            <a:avLst/>
          </a:prstGeom>
          <a:ln w="12700">
            <a:miter lim="400000"/>
          </a:ln>
        </p:spPr>
      </p:pic>
      <p:sp>
        <p:nvSpPr>
          <p:cNvPr id="1121" name="Google Shape;451;p19"/>
          <p:cNvSpPr txBox="1"/>
          <p:nvPr/>
        </p:nvSpPr>
        <p:spPr>
          <a:xfrm>
            <a:off x="3215339" y="11294816"/>
            <a:ext cx="5922402" cy="1735872"/>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1828800">
              <a:defRPr b="1" sz="4400">
                <a:solidFill>
                  <a:srgbClr val="000000"/>
                </a:solidFill>
                <a:latin typeface="Calibri"/>
                <a:ea typeface="Calibri"/>
                <a:cs typeface="Calibri"/>
                <a:sym typeface="Calibri"/>
              </a:defRPr>
            </a:lvl1pPr>
          </a:lstStyle>
          <a:p>
            <a:pPr/>
            <a:r>
              <a:t>Science, Feb. 2000</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Allowing multi-nucleotide substitutions"/>
          <p:cNvSpPr txBox="1"/>
          <p:nvPr>
            <p:ph type="title"/>
          </p:nvPr>
        </p:nvSpPr>
        <p:spPr>
          <a:xfrm>
            <a:off x="1791309" y="873947"/>
            <a:ext cx="21971001" cy="1433164"/>
          </a:xfrm>
          <a:prstGeom prst="rect">
            <a:avLst/>
          </a:prstGeom>
        </p:spPr>
        <p:txBody>
          <a:bodyPr/>
          <a:lstStyle/>
          <a:p>
            <a:pPr/>
            <a:r>
              <a:t>Allowing multi-nucleotide substitutions</a:t>
            </a:r>
          </a:p>
        </p:txBody>
      </p:sp>
      <p:sp>
        <p:nvSpPr>
          <p:cNvPr id="1124" name="Some of the methods (e.g. BUSTED, aBSREL, RELAX) can extend substitution models to allow instantaneous double- and triple-“hits” (e.g. ACC to AGG)…"/>
          <p:cNvSpPr txBox="1"/>
          <p:nvPr>
            <p:ph type="body" sz="half" idx="1"/>
          </p:nvPr>
        </p:nvSpPr>
        <p:spPr>
          <a:xfrm>
            <a:off x="1206500" y="3587415"/>
            <a:ext cx="10933522" cy="8256012"/>
          </a:xfrm>
          <a:prstGeom prst="rect">
            <a:avLst/>
          </a:prstGeom>
        </p:spPr>
        <p:txBody>
          <a:bodyPr/>
          <a:lstStyle/>
          <a:p>
            <a:pPr marL="579119" indent="-579119" defTabSz="2316421">
              <a:spcBef>
                <a:spcPts val="2400"/>
              </a:spcBef>
              <a:defRPr sz="4560"/>
            </a:pPr>
            <a:r>
              <a:t>Some of the methods (e.g. BUSTED, aBSREL, RELAX) can extend substitution models to allow instantaneous double- and triple-“hits” (e.g. ACC to AGG)</a:t>
            </a:r>
          </a:p>
          <a:p>
            <a:pPr marL="579119" indent="-579119" defTabSz="2316421">
              <a:spcBef>
                <a:spcPts val="2400"/>
              </a:spcBef>
              <a:defRPr sz="4560"/>
            </a:pPr>
            <a:r>
              <a:t>Sometimes multi-nucleotide changes along short branches at a single site can drive selection signal (possible false positives?)</a:t>
            </a:r>
          </a:p>
          <a:p>
            <a:pPr marL="579119" indent="-579119" defTabSz="2316421">
              <a:spcBef>
                <a:spcPts val="2400"/>
              </a:spcBef>
              <a:defRPr sz="4560"/>
            </a:pPr>
            <a:r>
              <a:t>HyPhy includes a simple standard analysis for estimating alignment-wide multiple-hit rates.</a:t>
            </a:r>
          </a:p>
        </p:txBody>
      </p:sp>
      <p:pic>
        <p:nvPicPr>
          <p:cNvPr id="1125" name="Image" descr="Image"/>
          <p:cNvPicPr>
            <a:picLocks noChangeAspect="1"/>
          </p:cNvPicPr>
          <p:nvPr/>
        </p:nvPicPr>
        <p:blipFill>
          <a:blip r:embed="rId2">
            <a:extLst/>
          </a:blip>
          <a:stretch>
            <a:fillRect/>
          </a:stretch>
        </p:blipFill>
        <p:spPr>
          <a:xfrm>
            <a:off x="12300641" y="3684635"/>
            <a:ext cx="10775945" cy="2024825"/>
          </a:xfrm>
          <a:prstGeom prst="rect">
            <a:avLst/>
          </a:prstGeom>
          <a:ln w="12700">
            <a:miter lim="400000"/>
          </a:ln>
        </p:spPr>
      </p:pic>
      <p:sp>
        <p:nvSpPr>
          <p:cNvPr id="1126"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27" name="Screen Shot 2023-07-22 at 4.45.56 PM.png" descr="Screen Shot 2023-07-22 at 4.45.56 PM.png"/>
          <p:cNvPicPr>
            <a:picLocks noChangeAspect="1"/>
          </p:cNvPicPr>
          <p:nvPr/>
        </p:nvPicPr>
        <p:blipFill>
          <a:blip r:embed="rId3">
            <a:extLst/>
          </a:blip>
          <a:stretch>
            <a:fillRect/>
          </a:stretch>
        </p:blipFill>
        <p:spPr>
          <a:xfrm>
            <a:off x="12208001" y="6579459"/>
            <a:ext cx="9766863" cy="4094848"/>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Examining multinucleotide substitutions"/>
          <p:cNvSpPr txBox="1"/>
          <p:nvPr>
            <p:ph type="title"/>
          </p:nvPr>
        </p:nvSpPr>
        <p:spPr>
          <a:prstGeom prst="rect">
            <a:avLst/>
          </a:prstGeom>
        </p:spPr>
        <p:txBody>
          <a:bodyPr/>
          <a:lstStyle/>
          <a:p>
            <a:pPr/>
            <a:r>
              <a:t>Examining multinucleotide substitutions</a:t>
            </a:r>
          </a:p>
        </p:txBody>
      </p:sp>
      <p:sp>
        <p:nvSpPr>
          <p:cNvPr id="1130" name="Slide Subtitle"/>
          <p:cNvSpPr txBox="1"/>
          <p:nvPr>
            <p:ph type="body" idx="21"/>
          </p:nvPr>
        </p:nvSpPr>
        <p:spPr>
          <a:prstGeom prst="rect">
            <a:avLst/>
          </a:prstGeom>
        </p:spPr>
        <p:txBody>
          <a:bodyPr/>
          <a:lstStyle/>
          <a:p>
            <a:pPr/>
          </a:p>
        </p:txBody>
      </p:sp>
      <p:sp>
        <p:nvSpPr>
          <p:cNvPr id="1131" name="Slide bullet text"/>
          <p:cNvSpPr txBox="1"/>
          <p:nvPr>
            <p:ph type="body" idx="1"/>
          </p:nvPr>
        </p:nvSpPr>
        <p:spPr>
          <a:prstGeom prst="rect">
            <a:avLst/>
          </a:prstGeom>
        </p:spPr>
        <p:txBody>
          <a:bodyPr/>
          <a:lstStyle/>
          <a:p>
            <a:pPr/>
          </a:p>
        </p:txBody>
      </p:sp>
      <p:sp>
        <p:nvSpPr>
          <p:cNvPr id="1132"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33" name="Screenshot 2024-06-16 at 2.26.51 PM.png" descr="Screenshot 2024-06-16 at 2.26.51 PM.png"/>
          <p:cNvPicPr>
            <a:picLocks noChangeAspect="1"/>
          </p:cNvPicPr>
          <p:nvPr/>
        </p:nvPicPr>
        <p:blipFill>
          <a:blip r:embed="rId2">
            <a:extLst/>
          </a:blip>
          <a:stretch>
            <a:fillRect/>
          </a:stretch>
        </p:blipFill>
        <p:spPr>
          <a:xfrm>
            <a:off x="7324228" y="2449413"/>
            <a:ext cx="9469854" cy="11000335"/>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Google Shape;571;p30"/>
          <p:cNvSpPr txBox="1"/>
          <p:nvPr>
            <p:ph type="title"/>
          </p:nvPr>
        </p:nvSpPr>
        <p:spPr>
          <a:prstGeom prst="rect">
            <a:avLst/>
          </a:prstGeom>
        </p:spPr>
        <p:txBody>
          <a:bodyPr/>
          <a:lstStyle/>
          <a:p>
            <a:pPr algn="ctr">
              <a:defRPr b="1" sz="7200"/>
            </a:pPr>
            <a:r>
              <a:t>Examining support for selection in  </a:t>
            </a:r>
            <a:br/>
            <a:r>
              <a:t>RNA Binding Motif Protein 3 (RBM3)</a:t>
            </a:r>
          </a:p>
        </p:txBody>
      </p:sp>
      <p:pic>
        <p:nvPicPr>
          <p:cNvPr id="1136" name="Google Shape;572;p30" descr="Google Shape;572;p30"/>
          <p:cNvPicPr>
            <a:picLocks noChangeAspect="1"/>
          </p:cNvPicPr>
          <p:nvPr/>
        </p:nvPicPr>
        <p:blipFill>
          <a:blip r:embed="rId3">
            <a:extLst/>
          </a:blip>
          <a:srcRect l="0" t="0" r="0" b="64714"/>
          <a:stretch>
            <a:fillRect/>
          </a:stretch>
        </p:blipFill>
        <p:spPr>
          <a:xfrm>
            <a:off x="5541000" y="3479849"/>
            <a:ext cx="13302001" cy="9134401"/>
          </a:xfrm>
          <a:prstGeom prst="rect">
            <a:avLst/>
          </a:prstGeom>
          <a:ln w="12700">
            <a:miter lim="400000"/>
          </a:ln>
        </p:spPr>
      </p:pic>
      <p:sp>
        <p:nvSpPr>
          <p:cNvPr id="1137" name="Google Shape;573;p30"/>
          <p:cNvSpPr txBox="1"/>
          <p:nvPr>
            <p:ph type="sldNum" sz="quarter" idx="2"/>
          </p:nvPr>
        </p:nvSpPr>
        <p:spPr>
          <a:xfrm>
            <a:off x="22048649" y="12835910"/>
            <a:ext cx="658952" cy="48383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8" name="Google Shape;574;p30"/>
          <p:cNvSpPr txBox="1"/>
          <p:nvPr/>
        </p:nvSpPr>
        <p:spPr>
          <a:xfrm>
            <a:off x="19351049" y="7315200"/>
            <a:ext cx="2319601" cy="1523137"/>
          </a:xfrm>
          <a:prstGeom prst="rect">
            <a:avLst/>
          </a:prstGeom>
          <a:ln w="12700">
            <a:miter lim="400000"/>
          </a:ln>
          <a:extLst>
            <a:ext uri="{C572A759-6A51-4108-AA02-DFA0A04FC94B}">
              <ma14:wrappingTextBoxFlag xmlns:ma14="http://schemas.microsoft.com/office/mac/drawingml/2011/main" val="1"/>
            </a:ext>
          </a:extLst>
        </p:spPr>
        <p:txBody>
          <a:bodyPr lIns="182849" tIns="182849" rIns="182849" bIns="182849">
            <a:spAutoFit/>
          </a:bodyPr>
          <a:lstStyle>
            <a:lvl1pPr algn="l" defTabSz="1828800">
              <a:defRPr b="1" sz="9000">
                <a:solidFill>
                  <a:srgbClr val="000000"/>
                </a:solidFill>
                <a:latin typeface="Calibri"/>
                <a:ea typeface="Calibri"/>
                <a:cs typeface="Calibri"/>
                <a:sym typeface="Calibri"/>
              </a:defRPr>
            </a:lvl1pPr>
          </a:lstStyle>
          <a:p>
            <a:pPr/>
            <a:r>
              <a:t>…</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2" name="Google Shape;579;p31"/>
          <p:cNvSpPr txBox="1"/>
          <p:nvPr>
            <p:ph type="title"/>
          </p:nvPr>
        </p:nvSpPr>
        <p:spPr>
          <a:prstGeom prst="rect">
            <a:avLst/>
          </a:prstGeom>
        </p:spPr>
        <p:txBody>
          <a:bodyPr/>
          <a:lstStyle>
            <a:lvl1pPr algn="ctr">
              <a:defRPr b="1"/>
            </a:lvl1pPr>
          </a:lstStyle>
          <a:p>
            <a:pPr/>
            <a:r>
              <a:t>RBM3, Codon 71, A difference in selection</a:t>
            </a:r>
          </a:p>
        </p:txBody>
      </p:sp>
      <p:sp>
        <p:nvSpPr>
          <p:cNvPr id="1143" name="Google Shape;580;p31"/>
          <p:cNvSpPr txBox="1"/>
          <p:nvPr>
            <p:ph type="sldNum" sz="quarter" idx="2"/>
          </p:nvPr>
        </p:nvSpPr>
        <p:spPr>
          <a:xfrm>
            <a:off x="22048649" y="12835910"/>
            <a:ext cx="658952" cy="48383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44" name="Google Shape;581;p31" descr="Google Shape;581;p31"/>
          <p:cNvPicPr>
            <a:picLocks noChangeAspect="1"/>
          </p:cNvPicPr>
          <p:nvPr/>
        </p:nvPicPr>
        <p:blipFill>
          <a:blip r:embed="rId2">
            <a:extLst/>
          </a:blip>
          <a:stretch>
            <a:fillRect/>
          </a:stretch>
        </p:blipFill>
        <p:spPr>
          <a:xfrm>
            <a:off x="6099931" y="3433536"/>
            <a:ext cx="11893854" cy="8920390"/>
          </a:xfrm>
          <a:prstGeom prst="rect">
            <a:avLst/>
          </a:prstGeom>
          <a:ln w="12700">
            <a:miter lim="400000"/>
          </a:ln>
        </p:spPr>
      </p:pic>
      <p:pic>
        <p:nvPicPr>
          <p:cNvPr id="1145" name="Google Shape;582;p31" descr="Google Shape;582;p31"/>
          <p:cNvPicPr>
            <a:picLocks noChangeAspect="1"/>
          </p:cNvPicPr>
          <p:nvPr/>
        </p:nvPicPr>
        <p:blipFill>
          <a:blip r:embed="rId3">
            <a:extLst/>
          </a:blip>
          <a:stretch>
            <a:fillRect/>
          </a:stretch>
        </p:blipFill>
        <p:spPr>
          <a:xfrm>
            <a:off x="4563495" y="11768248"/>
            <a:ext cx="5486401" cy="857251"/>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Google Shape;587;p32"/>
          <p:cNvSpPr txBox="1"/>
          <p:nvPr>
            <p:ph type="title"/>
          </p:nvPr>
        </p:nvSpPr>
        <p:spPr>
          <a:prstGeom prst="rect">
            <a:avLst/>
          </a:prstGeom>
        </p:spPr>
        <p:txBody>
          <a:bodyPr/>
          <a:lstStyle/>
          <a:p>
            <a:pPr algn="ctr" defTabSz="1078991">
              <a:defRPr b="1" sz="4601"/>
            </a:pPr>
            <a:br/>
            <a:r>
              <a:t>Site-level support for Episodic Diversifying Selection in three benchmark alignments. </a:t>
            </a:r>
          </a:p>
        </p:txBody>
      </p:sp>
      <p:sp>
        <p:nvSpPr>
          <p:cNvPr id="1148" name="Google Shape;588;p32"/>
          <p:cNvSpPr txBox="1"/>
          <p:nvPr>
            <p:ph type="body" sz="quarter" idx="1"/>
          </p:nvPr>
        </p:nvSpPr>
        <p:spPr>
          <a:xfrm rot="10800000">
            <a:off x="1676400" y="12353925"/>
            <a:ext cx="20580440" cy="140815"/>
          </a:xfrm>
          <a:prstGeom prst="rect">
            <a:avLst/>
          </a:prstGeom>
        </p:spPr>
        <p:txBody>
          <a:bodyPr/>
          <a:lstStyle/>
          <a:p>
            <a:pPr marL="368300" indent="-323850">
              <a:lnSpc>
                <a:spcPct val="72000"/>
              </a:lnSpc>
              <a:spcBef>
                <a:spcPts val="0"/>
              </a:spcBef>
              <a:buSzTx/>
              <a:buNone/>
              <a:defRPr sz="1400"/>
            </a:pPr>
          </a:p>
        </p:txBody>
      </p:sp>
      <p:sp>
        <p:nvSpPr>
          <p:cNvPr id="1149" name="Google Shape;589;p32"/>
          <p:cNvSpPr txBox="1"/>
          <p:nvPr>
            <p:ph type="sldNum" sz="quarter" idx="2"/>
          </p:nvPr>
        </p:nvSpPr>
        <p:spPr>
          <a:xfrm>
            <a:off x="22048649" y="12835910"/>
            <a:ext cx="658952" cy="48383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50" name="Google Shape;590;p32" descr="Google Shape;590;p32"/>
          <p:cNvPicPr>
            <a:picLocks noChangeAspect="1"/>
          </p:cNvPicPr>
          <p:nvPr/>
        </p:nvPicPr>
        <p:blipFill>
          <a:blip r:embed="rId2">
            <a:extLst/>
          </a:blip>
          <a:stretch>
            <a:fillRect/>
          </a:stretch>
        </p:blipFill>
        <p:spPr>
          <a:xfrm>
            <a:off x="3472069" y="3827074"/>
            <a:ext cx="17439859" cy="8969524"/>
          </a:xfrm>
          <a:prstGeom prst="rect">
            <a:avLst/>
          </a:prstGeom>
          <a:ln w="12700">
            <a:miter lim="400000"/>
          </a:ln>
        </p:spPr>
      </p:pic>
      <p:sp>
        <p:nvSpPr>
          <p:cNvPr id="1151" name="Google Shape;591;p32"/>
          <p:cNvSpPr/>
          <p:nvPr/>
        </p:nvSpPr>
        <p:spPr>
          <a:xfrm>
            <a:off x="3743455" y="4569848"/>
            <a:ext cx="16935721" cy="3820733"/>
          </a:xfrm>
          <a:prstGeom prst="rect">
            <a:avLst/>
          </a:prstGeom>
          <a:ln w="25400">
            <a:solidFill>
              <a:srgbClr val="000000"/>
            </a:solidFill>
            <a:miter/>
          </a:ln>
        </p:spPr>
        <p:txBody>
          <a:bodyPr lIns="0" tIns="0" rIns="0" bIns="0" anchor="ctr"/>
          <a:lstStyle/>
          <a:p>
            <a:pPr defTabSz="18288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Break"/>
          <p:cNvSpPr txBox="1"/>
          <p:nvPr>
            <p:ph type="body" sz="half" idx="1"/>
          </p:nvPr>
        </p:nvSpPr>
        <p:spPr>
          <a:prstGeom prst="rect">
            <a:avLst/>
          </a:prstGeom>
        </p:spPr>
        <p:txBody>
          <a:bodyPr/>
          <a:lstStyle/>
          <a:p>
            <a:pPr/>
            <a:r>
              <a:t>Break</a:t>
            </a:r>
          </a:p>
        </p:txBody>
      </p:sp>
      <p:sp>
        <p:nvSpPr>
          <p:cNvPr id="1154"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Using sensitive methods for positive selection detection to detect (and filter out) coding sequence alignment errors"/>
          <p:cNvSpPr txBox="1"/>
          <p:nvPr>
            <p:ph type="ctrTitle"/>
          </p:nvPr>
        </p:nvSpPr>
        <p:spPr>
          <a:prstGeom prst="rect">
            <a:avLst/>
          </a:prstGeom>
        </p:spPr>
        <p:txBody>
          <a:bodyPr/>
          <a:lstStyle/>
          <a:p>
            <a:pPr algn="just" defTabSz="2023821">
              <a:defRPr spc="-192" sz="9628"/>
            </a:pPr>
            <a:r>
              <a:t>Using sensitive methods for positive selection detection to detect</a:t>
            </a:r>
            <a:r>
              <a:rPr i="1"/>
              <a:t> (and filter out) </a:t>
            </a:r>
            <a:r>
              <a:t>coding sequence alignment errors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Conservation:…"/>
          <p:cNvSpPr txBox="1"/>
          <p:nvPr>
            <p:ph type="title"/>
          </p:nvPr>
        </p:nvSpPr>
        <p:spPr>
          <a:xfrm>
            <a:off x="1206500" y="1079500"/>
            <a:ext cx="21971000" cy="2295353"/>
          </a:xfrm>
          <a:prstGeom prst="rect">
            <a:avLst/>
          </a:prstGeom>
        </p:spPr>
        <p:txBody>
          <a:bodyPr/>
          <a:lstStyle/>
          <a:p>
            <a:pPr defTabSz="1536153">
              <a:defRPr spc="-107" sz="5355"/>
            </a:pPr>
            <a:r>
              <a:t>Conservation:</a:t>
            </a:r>
          </a:p>
          <a:p>
            <a:pPr defTabSz="1536153">
              <a:defRPr spc="-107" sz="5355"/>
            </a:pPr>
            <a:r>
              <a:t>measles, rinderpest, and peste-de-petite ruminant viruses nucleoprotein.</a:t>
            </a:r>
          </a:p>
        </p:txBody>
      </p:sp>
      <p:pic>
        <p:nvPicPr>
          <p:cNvPr id="450" name="Screen Shot 2011-10-11 at 9.17.25 AM.png" descr="Screen Shot 2011-10-11 at 9.17.25 AM.png"/>
          <p:cNvPicPr>
            <a:picLocks noChangeAspect="1"/>
          </p:cNvPicPr>
          <p:nvPr/>
        </p:nvPicPr>
        <p:blipFill>
          <a:blip r:embed="rId2">
            <a:extLst/>
          </a:blip>
          <a:stretch>
            <a:fillRect/>
          </a:stretch>
        </p:blipFill>
        <p:spPr>
          <a:xfrm>
            <a:off x="5584031" y="5156200"/>
            <a:ext cx="5540693" cy="5500688"/>
          </a:xfrm>
          <a:prstGeom prst="rect">
            <a:avLst/>
          </a:prstGeom>
          <a:ln w="12700">
            <a:miter lim="400000"/>
          </a:ln>
          <a:effectLst>
            <a:outerShdw sx="100000" sy="100000" kx="0" ky="0" algn="b" rotWithShape="0" blurRad="177800" dist="101600" dir="2700000">
              <a:srgbClr val="000000">
                <a:alpha val="75000"/>
              </a:srgbClr>
            </a:outerShdw>
          </a:effectLst>
        </p:spPr>
      </p:pic>
      <p:pic>
        <p:nvPicPr>
          <p:cNvPr id="451" name="Screen Shot 2011-10-11 at 9.18.22 AM.png" descr="Screen Shot 2011-10-11 at 9.18.22 AM.png"/>
          <p:cNvPicPr>
            <a:picLocks noChangeAspect="1"/>
          </p:cNvPicPr>
          <p:nvPr/>
        </p:nvPicPr>
        <p:blipFill>
          <a:blip r:embed="rId3">
            <a:extLst/>
          </a:blip>
          <a:stretch>
            <a:fillRect/>
          </a:stretch>
        </p:blipFill>
        <p:spPr>
          <a:xfrm>
            <a:off x="15156656" y="3964781"/>
            <a:ext cx="2449286" cy="7858126"/>
          </a:xfrm>
          <a:prstGeom prst="rect">
            <a:avLst/>
          </a:prstGeom>
          <a:ln w="12700">
            <a:miter lim="400000"/>
          </a:ln>
          <a:effectLst>
            <a:outerShdw sx="100000" sy="100000" kx="0" ky="0" algn="b" rotWithShape="0" blurRad="177800" dist="101600" dir="2700000">
              <a:srgbClr val="000000">
                <a:alpha val="75000"/>
              </a:srgbClr>
            </a:outerShdw>
          </a:effectLst>
        </p:spPr>
      </p:pic>
      <p:sp>
        <p:nvSpPr>
          <p:cNvPr id="452" name="Shape"/>
          <p:cNvSpPr/>
          <p:nvPr/>
        </p:nvSpPr>
        <p:spPr>
          <a:xfrm>
            <a:off x="11834752" y="7317106"/>
            <a:ext cx="2591800" cy="1153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193"/>
                </a:moveTo>
                <a:lnTo>
                  <a:pt x="0" y="14407"/>
                </a:lnTo>
                <a:lnTo>
                  <a:pt x="12960" y="14407"/>
                </a:lnTo>
                <a:lnTo>
                  <a:pt x="12960" y="21600"/>
                </a:lnTo>
                <a:lnTo>
                  <a:pt x="21600" y="10800"/>
                </a:lnTo>
                <a:lnTo>
                  <a:pt x="12960" y="0"/>
                </a:lnTo>
                <a:lnTo>
                  <a:pt x="12960" y="7193"/>
                </a:lnTo>
                <a:close/>
              </a:path>
            </a:pathLst>
          </a:custGeom>
          <a:solidFill>
            <a:srgbClr val="FFFFFF"/>
          </a:solidFill>
          <a:ln w="25400">
            <a:solidFill>
              <a:srgbClr val="000000"/>
            </a:solidFill>
            <a:miter lim="400000"/>
          </a:ln>
          <a:effectLst>
            <a:outerShdw sx="100000" sy="100000" kx="0" ky="0" algn="b" rotWithShape="0" blurRad="177800" dist="101600" dir="2700000">
              <a:srgbClr val="000000">
                <a:alpha val="75000"/>
              </a:srgbClr>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3" name="Nucleotides"/>
          <p:cNvSpPr txBox="1"/>
          <p:nvPr/>
        </p:nvSpPr>
        <p:spPr>
          <a:xfrm>
            <a:off x="6946774" y="11916599"/>
            <a:ext cx="3208224" cy="783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600"/>
            </a:lvl1pPr>
          </a:lstStyle>
          <a:p>
            <a:pPr/>
            <a:r>
              <a:t>Nucleotides</a:t>
            </a:r>
          </a:p>
        </p:txBody>
      </p:sp>
      <p:sp>
        <p:nvSpPr>
          <p:cNvPr id="454" name="Amino acids"/>
          <p:cNvSpPr txBox="1"/>
          <p:nvPr/>
        </p:nvSpPr>
        <p:spPr>
          <a:xfrm>
            <a:off x="14717307" y="11916599"/>
            <a:ext cx="3327985" cy="783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600"/>
            </a:lvl1pPr>
          </a:lstStyle>
          <a:p>
            <a:pPr/>
            <a:r>
              <a:t>Amino acids</a:t>
            </a:r>
          </a:p>
        </p:txBody>
      </p:sp>
      <p:sp>
        <p:nvSpPr>
          <p:cNvPr id="4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slow"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8" name="Image" descr="Image"/>
          <p:cNvPicPr>
            <a:picLocks noChangeAspect="1"/>
          </p:cNvPicPr>
          <p:nvPr/>
        </p:nvPicPr>
        <p:blipFill>
          <a:blip r:embed="rId2">
            <a:extLst/>
          </a:blip>
          <a:stretch>
            <a:fillRect/>
          </a:stretch>
        </p:blipFill>
        <p:spPr>
          <a:xfrm>
            <a:off x="147325" y="292859"/>
            <a:ext cx="10993305" cy="6570073"/>
          </a:xfrm>
          <a:prstGeom prst="rect">
            <a:avLst/>
          </a:prstGeom>
          <a:ln w="12700">
            <a:miter lim="400000"/>
          </a:ln>
        </p:spPr>
      </p:pic>
      <p:pic>
        <p:nvPicPr>
          <p:cNvPr id="1159" name="Image" descr="Image"/>
          <p:cNvPicPr>
            <a:picLocks noChangeAspect="1"/>
          </p:cNvPicPr>
          <p:nvPr/>
        </p:nvPicPr>
        <p:blipFill>
          <a:blip r:embed="rId3">
            <a:extLst/>
          </a:blip>
          <a:stretch>
            <a:fillRect/>
          </a:stretch>
        </p:blipFill>
        <p:spPr>
          <a:xfrm>
            <a:off x="9309155" y="7051309"/>
            <a:ext cx="13919201" cy="6426201"/>
          </a:xfrm>
          <a:prstGeom prst="rect">
            <a:avLst/>
          </a:prstGeom>
          <a:ln w="12700">
            <a:miter lim="400000"/>
          </a:ln>
        </p:spPr>
      </p:pic>
      <p:sp>
        <p:nvSpPr>
          <p:cNvPr id="1160" name="Evolutionary analyses of multiple sequence aligmments…"/>
          <p:cNvSpPr txBox="1"/>
          <p:nvPr/>
        </p:nvSpPr>
        <p:spPr>
          <a:xfrm>
            <a:off x="11990542" y="2984464"/>
            <a:ext cx="11004475" cy="1613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buSzPct val="100000"/>
              <a:buChar char="•"/>
              <a:defRPr sz="3400"/>
            </a:pPr>
            <a:r>
              <a:t>Evolutionary analyses of multiple sequence aligmments</a:t>
            </a:r>
          </a:p>
          <a:p>
            <a:pPr algn="l">
              <a:defRPr sz="3400"/>
            </a:pPr>
          </a:p>
          <a:p>
            <a:pPr marL="228600" indent="-228600" algn="l">
              <a:buSzPct val="100000"/>
              <a:buChar char="•"/>
              <a:defRPr sz="3400"/>
            </a:pPr>
            <a:r>
              <a:t>Specific focus on coding sequence evolution</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dN/dS analyses on coding sequence MSAs are ubiquitous (1000s of papers each year): very useful biological insights.…"/>
          <p:cNvSpPr txBox="1"/>
          <p:nvPr>
            <p:ph type="body" idx="1"/>
          </p:nvPr>
        </p:nvSpPr>
        <p:spPr>
          <a:prstGeom prst="rect">
            <a:avLst/>
          </a:prstGeom>
        </p:spPr>
        <p:txBody>
          <a:bodyPr/>
          <a:lstStyle/>
          <a:p>
            <a:pPr/>
            <a:r>
              <a:t>dN/dS analyses on coding sequence MSAs are ubiquitous (1000s of papers each year): very useful biological insights.</a:t>
            </a:r>
          </a:p>
          <a:p>
            <a:pPr/>
            <a:r>
              <a:t>A very large fraction of analyzed MSAs contain “local” alignment errors.</a:t>
            </a:r>
          </a:p>
          <a:p>
            <a:pPr/>
            <a:r>
              <a:t>Sensitive statistical methods often interpret these errors as evolutionary signal.</a:t>
            </a:r>
          </a:p>
          <a:p>
            <a:pPr/>
            <a:r>
              <a:t>The problem is only exacerbated in larger MSAs with more divergent species</a:t>
            </a:r>
          </a:p>
          <a:p>
            <a:pPr/>
            <a:r>
              <a:t>Can we turn the sensitivity of these methods to our advantage to find and “filter” the errors.</a:t>
            </a:r>
          </a:p>
          <a:p>
            <a:pPr/>
            <a:r>
              <a:t>Based on very simple intuition and extensions of “tried-and-true” methods.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68" name="Group"/>
          <p:cNvGrpSpPr/>
          <p:nvPr/>
        </p:nvGrpSpPr>
        <p:grpSpPr>
          <a:xfrm>
            <a:off x="5099546" y="733626"/>
            <a:ext cx="17386859" cy="12830745"/>
            <a:chOff x="0" y="0"/>
            <a:chExt cx="17386858" cy="12830743"/>
          </a:xfrm>
        </p:grpSpPr>
        <p:pic>
          <p:nvPicPr>
            <p:cNvPr id="1164" name="Image" descr="Image"/>
            <p:cNvPicPr>
              <a:picLocks noChangeAspect="1"/>
            </p:cNvPicPr>
            <p:nvPr/>
          </p:nvPicPr>
          <p:blipFill>
            <a:blip r:embed="rId2">
              <a:extLst/>
            </a:blip>
            <a:stretch>
              <a:fillRect/>
            </a:stretch>
          </p:blipFill>
          <p:spPr>
            <a:xfrm>
              <a:off x="0" y="1439169"/>
              <a:ext cx="6059914" cy="8577109"/>
            </a:xfrm>
            <a:prstGeom prst="rect">
              <a:avLst/>
            </a:prstGeom>
            <a:ln w="12700" cap="flat">
              <a:noFill/>
              <a:miter lim="400000"/>
            </a:ln>
            <a:effectLst/>
          </p:spPr>
        </p:pic>
        <p:pic>
          <p:nvPicPr>
            <p:cNvPr id="1165" name="Image" descr="Image"/>
            <p:cNvPicPr>
              <a:picLocks noChangeAspect="1"/>
            </p:cNvPicPr>
            <p:nvPr/>
          </p:nvPicPr>
          <p:blipFill>
            <a:blip r:embed="rId3">
              <a:extLst/>
            </a:blip>
            <a:stretch>
              <a:fillRect/>
            </a:stretch>
          </p:blipFill>
          <p:spPr>
            <a:xfrm>
              <a:off x="5872069" y="0"/>
              <a:ext cx="6897275" cy="9525469"/>
            </a:xfrm>
            <a:prstGeom prst="rect">
              <a:avLst/>
            </a:prstGeom>
            <a:ln w="12700" cap="flat">
              <a:noFill/>
              <a:miter lim="400000"/>
            </a:ln>
            <a:effectLst/>
          </p:spPr>
        </p:pic>
        <p:sp>
          <p:nvSpPr>
            <p:cNvPr id="1166" name="Rectangle"/>
            <p:cNvSpPr/>
            <p:nvPr/>
          </p:nvSpPr>
          <p:spPr>
            <a:xfrm>
              <a:off x="125438" y="9534551"/>
              <a:ext cx="17261421" cy="3296193"/>
            </a:xfrm>
            <a:prstGeom prst="rect">
              <a:avLst/>
            </a:prstGeom>
            <a:solidFill>
              <a:srgbClr val="FFFFFF"/>
            </a:solidFill>
            <a:ln w="12700" cap="flat">
              <a:noFill/>
              <a:miter lim="400000"/>
            </a:ln>
            <a:effectLst/>
          </p:spPr>
          <p:txBody>
            <a:bodyPr wrap="square" lIns="0" tIns="0" rIns="0" bIns="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67" name="Rectangle"/>
            <p:cNvSpPr/>
            <p:nvPr/>
          </p:nvSpPr>
          <p:spPr>
            <a:xfrm>
              <a:off x="14870" y="21840"/>
              <a:ext cx="12887776" cy="1553825"/>
            </a:xfrm>
            <a:prstGeom prst="rect">
              <a:avLst/>
            </a:prstGeom>
            <a:solidFill>
              <a:srgbClr val="FFFFFF"/>
            </a:solidFill>
            <a:ln w="12700" cap="flat">
              <a:noFill/>
              <a:miter lim="400000"/>
            </a:ln>
            <a:effectLst/>
          </p:spPr>
          <p:txBody>
            <a:bodyPr wrap="square" lIns="0" tIns="0" rIns="0" bIns="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1169" name="2019"/>
          <p:cNvSpPr txBox="1"/>
          <p:nvPr/>
        </p:nvSpPr>
        <p:spPr>
          <a:xfrm>
            <a:off x="8075018" y="10618880"/>
            <a:ext cx="7921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2019</a:t>
            </a:r>
          </a:p>
        </p:txBody>
      </p:sp>
      <p:sp>
        <p:nvSpPr>
          <p:cNvPr id="1170" name="2021"/>
          <p:cNvSpPr txBox="1"/>
          <p:nvPr/>
        </p:nvSpPr>
        <p:spPr>
          <a:xfrm>
            <a:off x="14889398" y="10618880"/>
            <a:ext cx="7921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2021</a:t>
            </a:r>
          </a:p>
        </p:txBody>
      </p:sp>
      <p:sp>
        <p:nvSpPr>
          <p:cNvPr id="1171" name="Sample alignments from recently published papers"/>
          <p:cNvSpPr txBox="1"/>
          <p:nvPr/>
        </p:nvSpPr>
        <p:spPr>
          <a:xfrm>
            <a:off x="8087624" y="336741"/>
            <a:ext cx="74892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Sample alignments from recently published papers</a:t>
            </a:r>
          </a:p>
        </p:txBody>
      </p:sp>
      <p:grpSp>
        <p:nvGrpSpPr>
          <p:cNvPr id="1176" name="Group"/>
          <p:cNvGrpSpPr/>
          <p:nvPr/>
        </p:nvGrpSpPr>
        <p:grpSpPr>
          <a:xfrm>
            <a:off x="547232" y="7477762"/>
            <a:ext cx="17322610" cy="5174060"/>
            <a:chOff x="-215900" y="-139700"/>
            <a:chExt cx="17322608" cy="5174058"/>
          </a:xfrm>
        </p:grpSpPr>
        <p:sp>
          <p:nvSpPr>
            <p:cNvPr id="1172" name="After the application of “due diligence” alignment masking and filtering techniques"/>
            <p:cNvSpPr txBox="1"/>
            <p:nvPr/>
          </p:nvSpPr>
          <p:spPr>
            <a:xfrm>
              <a:off x="5007672" y="4573299"/>
              <a:ext cx="12099037"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After the application of “due diligence” alignment masking and filtering techniques</a:t>
              </a:r>
            </a:p>
          </p:txBody>
        </p:sp>
        <p:grpSp>
          <p:nvGrpSpPr>
            <p:cNvPr id="1175" name="Image"/>
            <p:cNvGrpSpPr/>
            <p:nvPr/>
          </p:nvGrpSpPr>
          <p:grpSpPr>
            <a:xfrm>
              <a:off x="-215900" y="-139700"/>
              <a:ext cx="9779100" cy="4431254"/>
              <a:chOff x="0" y="0"/>
              <a:chExt cx="9779099" cy="4431253"/>
            </a:xfrm>
          </p:grpSpPr>
          <p:pic>
            <p:nvPicPr>
              <p:cNvPr id="1174" name="Image" descr="Image"/>
              <p:cNvPicPr>
                <a:picLocks noChangeAspect="1"/>
              </p:cNvPicPr>
              <p:nvPr/>
            </p:nvPicPr>
            <p:blipFill>
              <a:blip r:embed="rId4">
                <a:extLst/>
              </a:blip>
              <a:stretch>
                <a:fillRect/>
              </a:stretch>
            </p:blipFill>
            <p:spPr>
              <a:xfrm>
                <a:off x="215900" y="139700"/>
                <a:ext cx="9347300" cy="3872454"/>
              </a:xfrm>
              <a:prstGeom prst="rect">
                <a:avLst/>
              </a:prstGeom>
              <a:ln>
                <a:noFill/>
              </a:ln>
              <a:effectLst/>
            </p:spPr>
          </p:pic>
          <p:pic>
            <p:nvPicPr>
              <p:cNvPr id="1173" name="Image" descr="Image"/>
              <p:cNvPicPr>
                <a:picLocks noChangeAspect="0"/>
              </p:cNvPicPr>
              <p:nvPr/>
            </p:nvPicPr>
            <p:blipFill>
              <a:blip r:embed="rId5">
                <a:extLst/>
              </a:blip>
              <a:stretch>
                <a:fillRect/>
              </a:stretch>
            </p:blipFill>
            <p:spPr>
              <a:xfrm>
                <a:off x="0" y="0"/>
                <a:ext cx="9779100" cy="4431254"/>
              </a:xfrm>
              <a:prstGeom prst="rect">
                <a:avLst/>
              </a:prstGeom>
              <a:effectLst/>
            </p:spPr>
          </p:pic>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6" grpId="1"/>
    </p:bldLst>
  </p:timing>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8" name="Image" descr="Image"/>
          <p:cNvPicPr>
            <a:picLocks noChangeAspect="1"/>
          </p:cNvPicPr>
          <p:nvPr/>
        </p:nvPicPr>
        <p:blipFill>
          <a:blip r:embed="rId2">
            <a:extLst/>
          </a:blip>
          <a:stretch>
            <a:fillRect/>
          </a:stretch>
        </p:blipFill>
        <p:spPr>
          <a:xfrm>
            <a:off x="4882207" y="3033533"/>
            <a:ext cx="13332667" cy="10712044"/>
          </a:xfrm>
          <a:prstGeom prst="rect">
            <a:avLst/>
          </a:prstGeom>
          <a:ln w="12700">
            <a:miter lim="400000"/>
          </a:ln>
        </p:spPr>
      </p:pic>
      <p:sp>
        <p:nvSpPr>
          <p:cNvPr id="1179" name="WDR72"/>
          <p:cNvSpPr txBox="1"/>
          <p:nvPr/>
        </p:nvSpPr>
        <p:spPr>
          <a:xfrm>
            <a:off x="194562" y="124069"/>
            <a:ext cx="202591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600"/>
              </a:spcBef>
              <a:defRPr i="1" sz="4300">
                <a:solidFill>
                  <a:srgbClr val="1C1D1E"/>
                </a:solidFill>
                <a:latin typeface="Helvetica"/>
                <a:ea typeface="Helvetica"/>
                <a:cs typeface="Helvetica"/>
                <a:sym typeface="Helvetica"/>
              </a:defRPr>
            </a:lvl1pPr>
          </a:lstStyle>
          <a:p>
            <a:pPr/>
            <a:r>
              <a:t>WDR72</a:t>
            </a:r>
          </a:p>
        </p:txBody>
      </p:sp>
      <p:pic>
        <p:nvPicPr>
          <p:cNvPr id="1180" name="Image" descr="Image"/>
          <p:cNvPicPr>
            <a:picLocks noChangeAspect="1"/>
          </p:cNvPicPr>
          <p:nvPr/>
        </p:nvPicPr>
        <p:blipFill>
          <a:blip r:embed="rId3">
            <a:extLst/>
          </a:blip>
          <a:stretch>
            <a:fillRect/>
          </a:stretch>
        </p:blipFill>
        <p:spPr>
          <a:xfrm>
            <a:off x="15896507" y="26595"/>
            <a:ext cx="7645534" cy="2900031"/>
          </a:xfrm>
          <a:prstGeom prst="rect">
            <a:avLst/>
          </a:prstGeom>
          <a:ln w="12700">
            <a:miter lim="400000"/>
          </a:ln>
        </p:spPr>
      </p:pic>
      <p:pic>
        <p:nvPicPr>
          <p:cNvPr id="1181" name="Image" descr="Image"/>
          <p:cNvPicPr>
            <a:picLocks noChangeAspect="1"/>
          </p:cNvPicPr>
          <p:nvPr/>
        </p:nvPicPr>
        <p:blipFill>
          <a:blip r:embed="rId4">
            <a:extLst/>
          </a:blip>
          <a:stretch>
            <a:fillRect/>
          </a:stretch>
        </p:blipFill>
        <p:spPr>
          <a:xfrm>
            <a:off x="4749456" y="2882176"/>
            <a:ext cx="13802838" cy="10988667"/>
          </a:xfrm>
          <a:prstGeom prst="rect">
            <a:avLst/>
          </a:prstGeom>
          <a:ln w="12700">
            <a:miter lim="400000"/>
          </a:ln>
        </p:spPr>
      </p:pic>
      <p:grpSp>
        <p:nvGrpSpPr>
          <p:cNvPr id="1186" name="Group"/>
          <p:cNvGrpSpPr/>
          <p:nvPr/>
        </p:nvGrpSpPr>
        <p:grpSpPr>
          <a:xfrm>
            <a:off x="13219600" y="6675693"/>
            <a:ext cx="6218953" cy="2386617"/>
            <a:chOff x="-50799" y="-231121"/>
            <a:chExt cx="6218951" cy="2386615"/>
          </a:xfrm>
        </p:grpSpPr>
        <p:pic>
          <p:nvPicPr>
            <p:cNvPr id="1182" name="Line Line" descr="Line Line"/>
            <p:cNvPicPr>
              <a:picLocks noChangeAspect="0"/>
            </p:cNvPicPr>
            <p:nvPr/>
          </p:nvPicPr>
          <p:blipFill>
            <a:blip r:embed="rId5">
              <a:extLst/>
            </a:blip>
            <a:stretch>
              <a:fillRect/>
            </a:stretch>
          </p:blipFill>
          <p:spPr>
            <a:xfrm rot="9490168">
              <a:off x="2713166" y="402321"/>
              <a:ext cx="3495171" cy="457904"/>
            </a:xfrm>
            <a:prstGeom prst="rect">
              <a:avLst/>
            </a:prstGeom>
            <a:effectLst/>
          </p:spPr>
        </p:pic>
        <p:pic>
          <p:nvPicPr>
            <p:cNvPr id="1184" name="Oval Oval" descr="Oval Oval"/>
            <p:cNvPicPr>
              <a:picLocks noChangeAspect="0"/>
            </p:cNvPicPr>
            <p:nvPr/>
          </p:nvPicPr>
          <p:blipFill>
            <a:blip r:embed="rId6">
              <a:extLst/>
            </a:blip>
            <a:stretch>
              <a:fillRect/>
            </a:stretch>
          </p:blipFill>
          <p:spPr>
            <a:xfrm>
              <a:off x="-50801" y="783894"/>
              <a:ext cx="3060928" cy="1371601"/>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1" grpId="1"/>
      <p:bldP build="whole" bldLvl="1" animBg="1" rev="0" advAuto="0" spid="1186" grpId="2"/>
    </p:bld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8" name="image.png" descr="image.png"/>
          <p:cNvPicPr>
            <a:picLocks noChangeAspect="1"/>
          </p:cNvPicPr>
          <p:nvPr/>
        </p:nvPicPr>
        <p:blipFill>
          <a:blip r:embed="rId2">
            <a:extLst/>
          </a:blip>
          <a:stretch>
            <a:fillRect/>
          </a:stretch>
        </p:blipFill>
        <p:spPr>
          <a:xfrm>
            <a:off x="87614" y="5133607"/>
            <a:ext cx="24208772" cy="2318724"/>
          </a:xfrm>
          <a:prstGeom prst="rect">
            <a:avLst/>
          </a:prstGeom>
          <a:ln w="12700">
            <a:miter lim="400000"/>
          </a:ln>
        </p:spPr>
      </p:pic>
      <p:sp>
        <p:nvSpPr>
          <p:cNvPr id="1189" name="Can you identify regions of  potential misalignment or sequencing-error?"/>
          <p:cNvSpPr txBox="1"/>
          <p:nvPr/>
        </p:nvSpPr>
        <p:spPr>
          <a:xfrm>
            <a:off x="7123734" y="9853270"/>
            <a:ext cx="1064453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Can you identify regions of  potential misalignment or sequencing-error?</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1" name="+error (0.040)"/>
          <p:cNvSpPr txBox="1"/>
          <p:nvPr/>
        </p:nvSpPr>
        <p:spPr>
          <a:xfrm>
            <a:off x="16157333" y="1322886"/>
            <a:ext cx="194005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+error (0.040)</a:t>
            </a:r>
          </a:p>
        </p:txBody>
      </p:sp>
      <p:pic>
        <p:nvPicPr>
          <p:cNvPr id="1192" name="Image" descr="Image"/>
          <p:cNvPicPr>
            <a:picLocks noChangeAspect="1"/>
          </p:cNvPicPr>
          <p:nvPr/>
        </p:nvPicPr>
        <p:blipFill>
          <a:blip r:embed="rId2">
            <a:extLst/>
          </a:blip>
          <a:stretch>
            <a:fillRect/>
          </a:stretch>
        </p:blipFill>
        <p:spPr>
          <a:xfrm>
            <a:off x="13322985" y="2191132"/>
            <a:ext cx="9194801" cy="6985001"/>
          </a:xfrm>
          <a:prstGeom prst="rect">
            <a:avLst/>
          </a:prstGeom>
          <a:ln w="12700">
            <a:miter lim="400000"/>
          </a:ln>
        </p:spPr>
      </p:pic>
      <p:sp>
        <p:nvSpPr>
          <p:cNvPr id="1193" name="+original (0.035)"/>
          <p:cNvSpPr txBox="1"/>
          <p:nvPr/>
        </p:nvSpPr>
        <p:spPr>
          <a:xfrm>
            <a:off x="3629939" y="1322886"/>
            <a:ext cx="228996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+original (0.035)</a:t>
            </a:r>
          </a:p>
        </p:txBody>
      </p:sp>
      <p:sp>
        <p:nvSpPr>
          <p:cNvPr id="1194" name="BRANCH LENGTH"/>
          <p:cNvSpPr txBox="1"/>
          <p:nvPr/>
        </p:nvSpPr>
        <p:spPr>
          <a:xfrm>
            <a:off x="9585448" y="415367"/>
            <a:ext cx="357642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BRANCH LENGTH</a:t>
            </a:r>
          </a:p>
        </p:txBody>
      </p:sp>
      <p:pic>
        <p:nvPicPr>
          <p:cNvPr id="1195" name="Image" descr="Image"/>
          <p:cNvPicPr>
            <a:picLocks noChangeAspect="1"/>
          </p:cNvPicPr>
          <p:nvPr/>
        </p:nvPicPr>
        <p:blipFill>
          <a:blip r:embed="rId3">
            <a:extLst/>
          </a:blip>
          <a:stretch>
            <a:fillRect/>
          </a:stretch>
        </p:blipFill>
        <p:spPr>
          <a:xfrm>
            <a:off x="1245415" y="2127026"/>
            <a:ext cx="9236755" cy="7113214"/>
          </a:xfrm>
          <a:prstGeom prst="rect">
            <a:avLst/>
          </a:prstGeom>
          <a:ln w="12700">
            <a:miter lim="400000"/>
          </a:ln>
        </p:spPr>
      </p:pic>
      <p:sp>
        <p:nvSpPr>
          <p:cNvPr id="1196" name="MEAN dN/dS"/>
          <p:cNvSpPr txBox="1"/>
          <p:nvPr/>
        </p:nvSpPr>
        <p:spPr>
          <a:xfrm>
            <a:off x="10338545" y="9916659"/>
            <a:ext cx="2605533"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MEAN dN/dS</a:t>
            </a:r>
          </a:p>
        </p:txBody>
      </p:sp>
      <p:sp>
        <p:nvSpPr>
          <p:cNvPr id="1197" name="0.3256"/>
          <p:cNvSpPr txBox="1"/>
          <p:nvPr/>
        </p:nvSpPr>
        <p:spPr>
          <a:xfrm>
            <a:off x="17470277" y="11347890"/>
            <a:ext cx="1357072"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0.3256</a:t>
            </a:r>
          </a:p>
        </p:txBody>
      </p:sp>
      <p:sp>
        <p:nvSpPr>
          <p:cNvPr id="1198" name="0.3245"/>
          <p:cNvSpPr txBox="1"/>
          <p:nvPr/>
        </p:nvSpPr>
        <p:spPr>
          <a:xfrm>
            <a:off x="5185256" y="11347890"/>
            <a:ext cx="1357073"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0.3245</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error"/>
          <p:cNvSpPr txBox="1"/>
          <p:nvPr/>
        </p:nvSpPr>
        <p:spPr>
          <a:xfrm>
            <a:off x="16659948" y="1322886"/>
            <a:ext cx="93482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+error</a:t>
            </a:r>
          </a:p>
        </p:txBody>
      </p:sp>
      <p:sp>
        <p:nvSpPr>
          <p:cNvPr id="1201" name="Original"/>
          <p:cNvSpPr txBox="1"/>
          <p:nvPr/>
        </p:nvSpPr>
        <p:spPr>
          <a:xfrm>
            <a:off x="4195648" y="1322886"/>
            <a:ext cx="115854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Original</a:t>
            </a:r>
          </a:p>
        </p:txBody>
      </p:sp>
      <p:sp>
        <p:nvSpPr>
          <p:cNvPr id="1202" name="SITE-LEVEL RATES (FEL METHOD)"/>
          <p:cNvSpPr txBox="1"/>
          <p:nvPr/>
        </p:nvSpPr>
        <p:spPr>
          <a:xfrm>
            <a:off x="8022637" y="516967"/>
            <a:ext cx="670204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SITE-LEVEL RATES (FEL METHOD)</a:t>
            </a:r>
          </a:p>
        </p:txBody>
      </p:sp>
      <p:pic>
        <p:nvPicPr>
          <p:cNvPr id="1203" name="Image" descr="Image"/>
          <p:cNvPicPr>
            <a:picLocks noChangeAspect="1"/>
          </p:cNvPicPr>
          <p:nvPr/>
        </p:nvPicPr>
        <p:blipFill>
          <a:blip r:embed="rId2">
            <a:extLst/>
          </a:blip>
          <a:stretch>
            <a:fillRect/>
          </a:stretch>
        </p:blipFill>
        <p:spPr>
          <a:xfrm>
            <a:off x="13894235" y="2855142"/>
            <a:ext cx="9545522" cy="8525391"/>
          </a:xfrm>
          <a:prstGeom prst="rect">
            <a:avLst/>
          </a:prstGeom>
          <a:ln w="12700">
            <a:miter lim="400000"/>
          </a:ln>
        </p:spPr>
      </p:pic>
      <p:pic>
        <p:nvPicPr>
          <p:cNvPr id="1204" name="Image" descr="Image"/>
          <p:cNvPicPr>
            <a:picLocks noChangeAspect="1"/>
          </p:cNvPicPr>
          <p:nvPr/>
        </p:nvPicPr>
        <p:blipFill>
          <a:blip r:embed="rId3">
            <a:extLst/>
          </a:blip>
          <a:stretch>
            <a:fillRect/>
          </a:stretch>
        </p:blipFill>
        <p:spPr>
          <a:xfrm>
            <a:off x="1102688" y="2720840"/>
            <a:ext cx="7976546" cy="8525390"/>
          </a:xfrm>
          <a:prstGeom prst="rect">
            <a:avLst/>
          </a:prstGeom>
          <a:ln w="12700">
            <a:miter lim="400000"/>
          </a:ln>
        </p:spPr>
      </p:pic>
      <p:sp>
        <p:nvSpPr>
          <p:cNvPr id="1205" name="Line"/>
          <p:cNvSpPr/>
          <p:nvPr/>
        </p:nvSpPr>
        <p:spPr>
          <a:xfrm flipH="1">
            <a:off x="10431781" y="4694737"/>
            <a:ext cx="1" cy="4137114"/>
          </a:xfrm>
          <a:prstGeom prst="line">
            <a:avLst/>
          </a:prstGeom>
          <a:ln w="25400">
            <a:solidFill>
              <a:srgbClr val="000000"/>
            </a:solidFill>
            <a:miter lim="400000"/>
            <a:tailEnd type="triangle"/>
          </a:ln>
        </p:spPr>
        <p:txBody>
          <a:bodyPr lIns="50800" tIns="50800" rIns="50800" bIns="50800" anchor="ctr"/>
          <a:lstStyle/>
          <a:p>
            <a:pPr/>
          </a:p>
        </p:txBody>
      </p:sp>
      <p:sp>
        <p:nvSpPr>
          <p:cNvPr id="1206" name="Synonymous rate"/>
          <p:cNvSpPr txBox="1"/>
          <p:nvPr/>
        </p:nvSpPr>
        <p:spPr>
          <a:xfrm rot="16200000">
            <a:off x="9447509" y="6627317"/>
            <a:ext cx="249692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Synonymous rate</a:t>
            </a:r>
          </a:p>
        </p:txBody>
      </p:sp>
      <p:sp>
        <p:nvSpPr>
          <p:cNvPr id="1207" name="Line"/>
          <p:cNvSpPr/>
          <p:nvPr/>
        </p:nvSpPr>
        <p:spPr>
          <a:xfrm flipV="1">
            <a:off x="11269778" y="4694737"/>
            <a:ext cx="1" cy="4137114"/>
          </a:xfrm>
          <a:prstGeom prst="line">
            <a:avLst/>
          </a:prstGeom>
          <a:ln w="25400">
            <a:solidFill>
              <a:srgbClr val="000000"/>
            </a:solidFill>
            <a:miter lim="400000"/>
            <a:tailEnd type="triangle"/>
          </a:ln>
        </p:spPr>
        <p:txBody>
          <a:bodyPr lIns="50800" tIns="50800" rIns="50800" bIns="50800" anchor="ctr"/>
          <a:lstStyle/>
          <a:p>
            <a:pPr/>
          </a:p>
        </p:txBody>
      </p:sp>
      <p:sp>
        <p:nvSpPr>
          <p:cNvPr id="1208" name="Non-synonymous  rate"/>
          <p:cNvSpPr txBox="1"/>
          <p:nvPr/>
        </p:nvSpPr>
        <p:spPr>
          <a:xfrm rot="16200000">
            <a:off x="9924166" y="6627317"/>
            <a:ext cx="321960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Non-synonymous  rate</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error (selection, p = 0.0026)"/>
          <p:cNvSpPr txBox="1"/>
          <p:nvPr/>
        </p:nvSpPr>
        <p:spPr>
          <a:xfrm>
            <a:off x="9359137" y="1421072"/>
            <a:ext cx="5895366"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+error (selection, p = 0.0026) </a:t>
            </a:r>
          </a:p>
        </p:txBody>
      </p:sp>
      <p:sp>
        <p:nvSpPr>
          <p:cNvPr id="1211" name="Original (no selection, p = 0.50)"/>
          <p:cNvSpPr txBox="1"/>
          <p:nvPr/>
        </p:nvSpPr>
        <p:spPr>
          <a:xfrm>
            <a:off x="1643462" y="1254847"/>
            <a:ext cx="6262918"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Original (no selection, p = 0.50)</a:t>
            </a:r>
          </a:p>
        </p:txBody>
      </p:sp>
      <p:sp>
        <p:nvSpPr>
          <p:cNvPr id="1212" name="BRANCH-SITE RANDOM EFFECTS dN/dS METHOD"/>
          <p:cNvSpPr txBox="1"/>
          <p:nvPr/>
        </p:nvSpPr>
        <p:spPr>
          <a:xfrm>
            <a:off x="6434832" y="161367"/>
            <a:ext cx="987765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BRANCH-SITE RANDOM EFFECTS dN/dS METHOD</a:t>
            </a:r>
          </a:p>
        </p:txBody>
      </p:sp>
      <p:sp>
        <p:nvSpPr>
          <p:cNvPr id="1213" name="ω distribution…"/>
          <p:cNvSpPr txBox="1"/>
          <p:nvPr/>
        </p:nvSpPr>
        <p:spPr>
          <a:xfrm>
            <a:off x="9537700" y="2462951"/>
            <a:ext cx="4793680" cy="222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3600">
                <a:solidFill>
                  <a:srgbClr val="444444"/>
                </a:solidFill>
              </a:defRPr>
            </a:pPr>
            <a:r>
              <a:t>ω distribution</a:t>
            </a:r>
          </a:p>
          <a:p>
            <a:pPr algn="l" defTabSz="457200">
              <a:defRPr sz="3600">
                <a:solidFill>
                  <a:srgbClr val="444444"/>
                </a:solidFill>
                <a:latin typeface="Menlo Regular"/>
                <a:ea typeface="Menlo Regular"/>
                <a:cs typeface="Menlo Regular"/>
                <a:sym typeface="Menlo Regular"/>
              </a:defRPr>
            </a:pPr>
            <a:r>
              <a:t>0.02043 (28.451%)</a:t>
            </a:r>
          </a:p>
          <a:p>
            <a:pPr algn="l" defTabSz="457200">
              <a:defRPr sz="3600">
                <a:solidFill>
                  <a:srgbClr val="444444"/>
                </a:solidFill>
                <a:latin typeface="Menlo Regular"/>
                <a:ea typeface="Menlo Regular"/>
                <a:cs typeface="Menlo Regular"/>
                <a:sym typeface="Menlo Regular"/>
              </a:defRPr>
            </a:pPr>
            <a:r>
              <a:t>0.4251 (71.522%) </a:t>
            </a:r>
          </a:p>
          <a:p>
            <a:pPr algn="l" defTabSz="457200">
              <a:defRPr sz="3600">
                <a:solidFill>
                  <a:srgbClr val="FF2600"/>
                </a:solidFill>
                <a:latin typeface="Menlo Regular"/>
                <a:ea typeface="Menlo Regular"/>
                <a:cs typeface="Menlo Regular"/>
                <a:sym typeface="Menlo Regular"/>
              </a:defRPr>
            </a:pPr>
            <a:r>
              <a:t>127.8 (0.026700%)</a:t>
            </a:r>
          </a:p>
        </p:txBody>
      </p:sp>
      <p:sp>
        <p:nvSpPr>
          <p:cNvPr id="1214" name="ω distribution…"/>
          <p:cNvSpPr txBox="1"/>
          <p:nvPr/>
        </p:nvSpPr>
        <p:spPr>
          <a:xfrm>
            <a:off x="2544306" y="2360658"/>
            <a:ext cx="4793681" cy="222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3600">
                <a:solidFill>
                  <a:srgbClr val="444444"/>
                </a:solidFill>
              </a:defRPr>
            </a:pPr>
            <a:r>
              <a:t>ω distribution</a:t>
            </a:r>
          </a:p>
          <a:p>
            <a:pPr algn="l" defTabSz="457200">
              <a:defRPr sz="3600">
                <a:solidFill>
                  <a:srgbClr val="444444"/>
                </a:solidFill>
                <a:latin typeface="Menlo Regular"/>
                <a:ea typeface="Menlo Regular"/>
                <a:cs typeface="Menlo Regular"/>
                <a:sym typeface="Menlo Regular"/>
              </a:defRPr>
            </a:pPr>
            <a:r>
              <a:t>0.1333 (44.644%) </a:t>
            </a:r>
          </a:p>
          <a:p>
            <a:pPr algn="l" defTabSz="457200">
              <a:defRPr sz="3600">
                <a:solidFill>
                  <a:srgbClr val="444444"/>
                </a:solidFill>
                <a:latin typeface="Menlo Regular"/>
                <a:ea typeface="Menlo Regular"/>
                <a:cs typeface="Menlo Regular"/>
                <a:sym typeface="Menlo Regular"/>
              </a:defRPr>
            </a:pPr>
            <a:r>
              <a:t>0.3708 (48.792%) </a:t>
            </a:r>
          </a:p>
          <a:p>
            <a:pPr algn="l" defTabSz="457200">
              <a:defRPr sz="3600">
                <a:solidFill>
                  <a:srgbClr val="444444"/>
                </a:solidFill>
                <a:latin typeface="Menlo Regular"/>
                <a:ea typeface="Menlo Regular"/>
                <a:cs typeface="Menlo Regular"/>
                <a:sym typeface="Menlo Regular"/>
              </a:defRPr>
            </a:pPr>
            <a:r>
              <a:t>1.118 (6.5581%)</a:t>
            </a:r>
          </a:p>
        </p:txBody>
      </p:sp>
      <p:pic>
        <p:nvPicPr>
          <p:cNvPr id="1215" name="Image" descr="Image"/>
          <p:cNvPicPr>
            <a:picLocks noChangeAspect="1"/>
          </p:cNvPicPr>
          <p:nvPr/>
        </p:nvPicPr>
        <p:blipFill>
          <a:blip r:embed="rId2">
            <a:extLst/>
          </a:blip>
          <a:stretch>
            <a:fillRect/>
          </a:stretch>
        </p:blipFill>
        <p:spPr>
          <a:xfrm>
            <a:off x="16036799" y="874262"/>
            <a:ext cx="8216901" cy="3276601"/>
          </a:xfrm>
          <a:prstGeom prst="rect">
            <a:avLst/>
          </a:prstGeom>
          <a:ln w="12700">
            <a:miter lim="400000"/>
          </a:ln>
        </p:spPr>
      </p:pic>
      <p:pic>
        <p:nvPicPr>
          <p:cNvPr id="1216" name="Image" descr="Image"/>
          <p:cNvPicPr>
            <a:picLocks noChangeAspect="1"/>
          </p:cNvPicPr>
          <p:nvPr/>
        </p:nvPicPr>
        <p:blipFill>
          <a:blip r:embed="rId3">
            <a:extLst/>
          </a:blip>
          <a:stretch>
            <a:fillRect/>
          </a:stretch>
        </p:blipFill>
        <p:spPr>
          <a:xfrm>
            <a:off x="4256004" y="4941285"/>
            <a:ext cx="10143003" cy="8389170"/>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Sensitive dN/dS (ω) models can “zoom-in” on small fractions of alignments…"/>
          <p:cNvSpPr txBox="1"/>
          <p:nvPr>
            <p:ph type="body" idx="1"/>
          </p:nvPr>
        </p:nvSpPr>
        <p:spPr>
          <a:prstGeom prst="rect">
            <a:avLst/>
          </a:prstGeom>
        </p:spPr>
        <p:txBody>
          <a:bodyPr/>
          <a:lstStyle/>
          <a:p>
            <a:pPr marL="548639" indent="-548639" defTabSz="2194505">
              <a:spcBef>
                <a:spcPts val="4000"/>
              </a:spcBef>
              <a:defRPr sz="4319"/>
            </a:pPr>
            <a:r>
              <a:t>Sensitive dN/dS (ω) models can “zoom-in” on small fractions of alignments</a:t>
            </a:r>
          </a:p>
          <a:p>
            <a:pPr marL="548639" indent="-548639" defTabSz="2194505">
              <a:spcBef>
                <a:spcPts val="4000"/>
              </a:spcBef>
              <a:defRPr sz="4319"/>
            </a:pPr>
            <a:r>
              <a:t>Those could (should*) be real biological features indicative of accelerated evolutionary rates</a:t>
            </a:r>
          </a:p>
          <a:p>
            <a:pPr marL="548639" indent="-548639" defTabSz="2194505">
              <a:spcBef>
                <a:spcPts val="4000"/>
              </a:spcBef>
              <a:defRPr sz="4319"/>
            </a:pPr>
            <a:r>
              <a:t>But they can (and often appare to be) artifacts due to MSA/sequence quality issues</a:t>
            </a:r>
          </a:p>
          <a:p>
            <a:pPr marL="548639" indent="-548639" defTabSz="2194505">
              <a:spcBef>
                <a:spcPts val="4000"/>
              </a:spcBef>
              <a:defRPr sz="4319"/>
            </a:pPr>
            <a:r>
              <a:t>These apparent issues remain even after applying current state-of-the-art MSA/filtering tools (e.g. PRANK, PREQUAL) in this space</a:t>
            </a:r>
          </a:p>
          <a:p>
            <a:pPr marL="548639" indent="-548639" defTabSz="2194505">
              <a:spcBef>
                <a:spcPts val="4000"/>
              </a:spcBef>
              <a:defRPr sz="4319"/>
            </a:pPr>
            <a:r>
              <a:t>Need a method to separate the signal from the noise</a:t>
            </a:r>
          </a:p>
          <a:p>
            <a:pPr marL="548639" indent="-548639" defTabSz="2194505">
              <a:spcBef>
                <a:spcPts val="4000"/>
              </a:spcBef>
              <a:defRPr sz="4319"/>
            </a:pPr>
            <a:r>
              <a:t>What are some obvious </a:t>
            </a:r>
            <a:r>
              <a:rPr b="1" u="sng"/>
              <a:t>evolutionary</a:t>
            </a:r>
            <a:r>
              <a:t> features of the noise?</a:t>
            </a:r>
          </a:p>
          <a:p>
            <a:pPr marL="548639" indent="-548639" defTabSz="2194505">
              <a:spcBef>
                <a:spcPts val="4000"/>
              </a:spcBef>
              <a:defRPr sz="4319"/>
            </a:pPr>
            <a:r>
              <a:t>We developed this method out of necessity, because the signal was being overwhelmed by the noise in high-throughput screens for selection.</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Let’s examine another example (from Zoonomia), where we downsample the genes down to 16 species (using treemer)…"/>
          <p:cNvSpPr txBox="1"/>
          <p:nvPr>
            <p:ph type="body" idx="1"/>
          </p:nvPr>
        </p:nvSpPr>
        <p:spPr>
          <a:prstGeom prst="rect">
            <a:avLst/>
          </a:prstGeom>
        </p:spPr>
        <p:txBody>
          <a:bodyPr/>
          <a:lstStyle/>
          <a:p>
            <a:pPr/>
            <a:r>
              <a:t>Let’s examine another example (from Zoonomia), where we downsample the genes down to 16 species (using </a:t>
            </a:r>
            <a:r>
              <a:rPr>
                <a:latin typeface="DIN Condensed Bold"/>
                <a:ea typeface="DIN Condensed Bold"/>
                <a:cs typeface="DIN Condensed Bold"/>
                <a:sym typeface="DIN Condensed Bold"/>
              </a:rPr>
              <a:t>treemer</a:t>
            </a:r>
            <a:r>
              <a:t>)</a:t>
            </a:r>
          </a:p>
          <a:p>
            <a:pPr/>
            <a:r>
              <a:t>Two genes that show evidence of episodic positive diversifying selection</a:t>
            </a:r>
          </a:p>
          <a:p>
            <a:pPr lvl="1"/>
            <a:r>
              <a:t>One likely “real”</a:t>
            </a:r>
          </a:p>
          <a:p>
            <a:pPr lvl="1"/>
            <a:r>
              <a:t>One likely “not real”</a:t>
            </a:r>
          </a:p>
          <a:p>
            <a:pPr lvl="1"/>
            <a:r>
              <a:t>How can we tell?</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Diversification:…"/>
          <p:cNvSpPr txBox="1"/>
          <p:nvPr>
            <p:ph type="title"/>
          </p:nvPr>
        </p:nvSpPr>
        <p:spPr>
          <a:xfrm>
            <a:off x="1206500" y="1079500"/>
            <a:ext cx="21971000" cy="2029364"/>
          </a:xfrm>
          <a:prstGeom prst="rect">
            <a:avLst/>
          </a:prstGeom>
        </p:spPr>
        <p:txBody>
          <a:bodyPr/>
          <a:lstStyle/>
          <a:p>
            <a:pPr defTabSz="1999437">
              <a:defRPr spc="-139" sz="6969"/>
            </a:pPr>
            <a:r>
              <a:t>Diversification:</a:t>
            </a:r>
          </a:p>
          <a:p>
            <a:pPr defTabSz="1999437">
              <a:defRPr spc="-139" sz="6969"/>
            </a:pPr>
            <a:r>
              <a:t>an antigenic site in H3N2 IAV hemagglutinin</a:t>
            </a:r>
          </a:p>
        </p:txBody>
      </p:sp>
      <p:pic>
        <p:nvPicPr>
          <p:cNvPr id="458" name="Screen Shot 2011-10-11 at 9.25.20 AM.png" descr="Screen Shot 2011-10-11 at 9.25.20 AM.png"/>
          <p:cNvPicPr>
            <a:picLocks noChangeAspect="1"/>
          </p:cNvPicPr>
          <p:nvPr/>
        </p:nvPicPr>
        <p:blipFill>
          <a:blip r:embed="rId2">
            <a:extLst/>
          </a:blip>
          <a:stretch>
            <a:fillRect/>
          </a:stretch>
        </p:blipFill>
        <p:spPr>
          <a:xfrm>
            <a:off x="15823048" y="3544960"/>
            <a:ext cx="897522" cy="8322470"/>
          </a:xfrm>
          <a:prstGeom prst="rect">
            <a:avLst/>
          </a:prstGeom>
          <a:ln w="12700">
            <a:miter lim="400000"/>
          </a:ln>
          <a:effectLst>
            <a:outerShdw sx="100000" sy="100000" kx="0" ky="0" algn="b" rotWithShape="0" blurRad="177800" dist="101600" dir="2700000">
              <a:srgbClr val="000000">
                <a:alpha val="75000"/>
              </a:srgbClr>
            </a:outerShdw>
          </a:effectLst>
        </p:spPr>
      </p:pic>
      <p:pic>
        <p:nvPicPr>
          <p:cNvPr id="459" name="Screen Shot 2011-10-11 at 9.26.39 AM.png" descr="Screen Shot 2011-10-11 at 9.26.39 AM.png"/>
          <p:cNvPicPr>
            <a:picLocks noChangeAspect="1"/>
          </p:cNvPicPr>
          <p:nvPr/>
        </p:nvPicPr>
        <p:blipFill>
          <a:blip r:embed="rId3">
            <a:extLst/>
          </a:blip>
          <a:stretch>
            <a:fillRect/>
          </a:stretch>
        </p:blipFill>
        <p:spPr>
          <a:xfrm>
            <a:off x="7316390" y="3643187"/>
            <a:ext cx="2078130" cy="8126016"/>
          </a:xfrm>
          <a:prstGeom prst="rect">
            <a:avLst/>
          </a:prstGeom>
          <a:ln w="12700">
            <a:miter lim="400000"/>
          </a:ln>
          <a:effectLst>
            <a:outerShdw sx="100000" sy="100000" kx="0" ky="0" algn="b" rotWithShape="0" blurRad="177800" dist="101600" dir="2700000">
              <a:srgbClr val="000000">
                <a:alpha val="75000"/>
              </a:srgbClr>
            </a:outerShdw>
          </a:effectLst>
        </p:spPr>
      </p:pic>
      <p:sp>
        <p:nvSpPr>
          <p:cNvPr id="460" name="Shape"/>
          <p:cNvSpPr/>
          <p:nvPr/>
        </p:nvSpPr>
        <p:spPr>
          <a:xfrm>
            <a:off x="10860420" y="7129457"/>
            <a:ext cx="2884341" cy="1153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193"/>
                </a:moveTo>
                <a:lnTo>
                  <a:pt x="0" y="14407"/>
                </a:lnTo>
                <a:lnTo>
                  <a:pt x="12960" y="14407"/>
                </a:lnTo>
                <a:lnTo>
                  <a:pt x="12960" y="21600"/>
                </a:lnTo>
                <a:lnTo>
                  <a:pt x="21600" y="10800"/>
                </a:lnTo>
                <a:lnTo>
                  <a:pt x="12960" y="0"/>
                </a:lnTo>
                <a:lnTo>
                  <a:pt x="12960" y="7193"/>
                </a:lnTo>
                <a:close/>
              </a:path>
            </a:pathLst>
          </a:custGeom>
          <a:solidFill>
            <a:srgbClr val="FFFFFF"/>
          </a:solidFill>
          <a:ln w="25400">
            <a:solidFill>
              <a:srgbClr val="000000"/>
            </a:solidFill>
            <a:miter lim="400000"/>
          </a:ln>
          <a:effectLst>
            <a:outerShdw sx="100000" sy="100000" kx="0" ky="0" algn="b" rotWithShape="0" blurRad="177800" dist="101600" dir="2700000">
              <a:srgbClr val="000000">
                <a:alpha val="75000"/>
              </a:srgbClr>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1" name="Nucleotides"/>
          <p:cNvSpPr txBox="1"/>
          <p:nvPr/>
        </p:nvSpPr>
        <p:spPr>
          <a:xfrm>
            <a:off x="6751343" y="11880460"/>
            <a:ext cx="3208224"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600"/>
            </a:lvl1pPr>
          </a:lstStyle>
          <a:p>
            <a:pPr/>
            <a:r>
              <a:t>Nucleotides</a:t>
            </a:r>
          </a:p>
        </p:txBody>
      </p:sp>
      <p:sp>
        <p:nvSpPr>
          <p:cNvPr id="462" name="Amino acids"/>
          <p:cNvSpPr txBox="1"/>
          <p:nvPr/>
        </p:nvSpPr>
        <p:spPr>
          <a:xfrm>
            <a:off x="14607816" y="11880460"/>
            <a:ext cx="3327985"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600"/>
            </a:lvl1pPr>
          </a:lstStyle>
          <a:p>
            <a:pPr/>
            <a:r>
              <a:t>Amino acids</a:t>
            </a:r>
          </a:p>
        </p:txBody>
      </p:sp>
      <p:sp>
        <p:nvSpPr>
          <p:cNvPr id="4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2" name="Image" descr="Image"/>
          <p:cNvPicPr>
            <a:picLocks noChangeAspect="1"/>
          </p:cNvPicPr>
          <p:nvPr/>
        </p:nvPicPr>
        <p:blipFill>
          <a:blip r:embed="rId2">
            <a:extLst/>
          </a:blip>
          <a:stretch>
            <a:fillRect/>
          </a:stretch>
        </p:blipFill>
        <p:spPr>
          <a:xfrm>
            <a:off x="12952897" y="8985420"/>
            <a:ext cx="10941488" cy="4059237"/>
          </a:xfrm>
          <a:prstGeom prst="rect">
            <a:avLst/>
          </a:prstGeom>
          <a:ln w="12700">
            <a:miter lim="400000"/>
          </a:ln>
        </p:spPr>
      </p:pic>
      <p:sp>
        <p:nvSpPr>
          <p:cNvPr id="1223" name="IQCF1"/>
          <p:cNvSpPr txBox="1"/>
          <p:nvPr/>
        </p:nvSpPr>
        <p:spPr>
          <a:xfrm>
            <a:off x="4710277" y="629234"/>
            <a:ext cx="1536308"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900">
                <a:solidFill>
                  <a:srgbClr val="444444"/>
                </a:solidFill>
              </a:defRPr>
            </a:lvl1pPr>
          </a:lstStyle>
          <a:p>
            <a:pPr/>
            <a:r>
              <a:t>IQCF1</a:t>
            </a:r>
          </a:p>
        </p:txBody>
      </p:sp>
      <p:sp>
        <p:nvSpPr>
          <p:cNvPr id="1224" name="Standard BUSTED method results, p ≤ 0.001 for both"/>
          <p:cNvSpPr txBox="1"/>
          <p:nvPr/>
        </p:nvSpPr>
        <p:spPr>
          <a:xfrm>
            <a:off x="8411698" y="169722"/>
            <a:ext cx="7989241"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600">
                <a:solidFill>
                  <a:srgbClr val="444444"/>
                </a:solidFill>
              </a:defRPr>
            </a:lvl1pPr>
          </a:lstStyle>
          <a:p>
            <a:pPr/>
            <a:r>
              <a:t>Standard BUSTED method results, p ≤ 0.001 for both</a:t>
            </a:r>
          </a:p>
        </p:txBody>
      </p:sp>
      <p:sp>
        <p:nvSpPr>
          <p:cNvPr id="1225" name="ω1=0.4085 (79.597%)…"/>
          <p:cNvSpPr txBox="1"/>
          <p:nvPr/>
        </p:nvSpPr>
        <p:spPr>
          <a:xfrm>
            <a:off x="3474191" y="1822449"/>
            <a:ext cx="4324723"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444444"/>
                </a:solidFill>
                <a:latin typeface="Menlo Regular"/>
                <a:ea typeface="Menlo Regular"/>
                <a:cs typeface="Menlo Regular"/>
                <a:sym typeface="Menlo Regular"/>
              </a:defRPr>
            </a:pPr>
            <a:r>
              <a:t>ω</a:t>
            </a:r>
            <a:r>
              <a:rPr baseline="-5999"/>
              <a:t>1</a:t>
            </a:r>
            <a:r>
              <a:t>=0.4085 (79.597%) </a:t>
            </a:r>
          </a:p>
          <a:p>
            <a:pPr algn="l" defTabSz="457200">
              <a:defRPr sz="2800">
                <a:solidFill>
                  <a:srgbClr val="444444"/>
                </a:solidFill>
                <a:latin typeface="Menlo Regular"/>
                <a:ea typeface="Menlo Regular"/>
                <a:cs typeface="Menlo Regular"/>
                <a:sym typeface="Menlo Regular"/>
              </a:defRPr>
            </a:pPr>
            <a:r>
              <a:t>ω</a:t>
            </a:r>
            <a:r>
              <a:rPr baseline="-5999"/>
              <a:t>2</a:t>
            </a:r>
            <a:r>
              <a:t>=0.4078 (15.784%) </a:t>
            </a:r>
          </a:p>
          <a:p>
            <a:pPr algn="l" defTabSz="457200">
              <a:defRPr sz="2800">
                <a:solidFill>
                  <a:srgbClr val="444444"/>
                </a:solidFill>
                <a:latin typeface="Menlo Regular"/>
                <a:ea typeface="Menlo Regular"/>
                <a:cs typeface="Menlo Regular"/>
                <a:sym typeface="Menlo Regular"/>
              </a:defRPr>
            </a:pPr>
            <a:r>
              <a:t>ω</a:t>
            </a:r>
            <a:r>
              <a:rPr baseline="-5999"/>
              <a:t>3</a:t>
            </a:r>
            <a:r>
              <a:t>=11.16  (4.6197%)</a:t>
            </a:r>
          </a:p>
        </p:txBody>
      </p:sp>
      <p:pic>
        <p:nvPicPr>
          <p:cNvPr id="1226" name="Image" descr="Image"/>
          <p:cNvPicPr>
            <a:picLocks noChangeAspect="1"/>
          </p:cNvPicPr>
          <p:nvPr/>
        </p:nvPicPr>
        <p:blipFill>
          <a:blip r:embed="rId3">
            <a:extLst/>
          </a:blip>
          <a:stretch>
            <a:fillRect/>
          </a:stretch>
        </p:blipFill>
        <p:spPr>
          <a:xfrm>
            <a:off x="3210241" y="3523655"/>
            <a:ext cx="4536380" cy="6814740"/>
          </a:xfrm>
          <a:prstGeom prst="rect">
            <a:avLst/>
          </a:prstGeom>
          <a:ln w="12700">
            <a:miter lim="400000"/>
          </a:ln>
        </p:spPr>
      </p:pic>
      <p:sp>
        <p:nvSpPr>
          <p:cNvPr id="1227" name="Reasonable ω value with broad support"/>
          <p:cNvSpPr txBox="1"/>
          <p:nvPr/>
        </p:nvSpPr>
        <p:spPr>
          <a:xfrm>
            <a:off x="7993253" y="2074704"/>
            <a:ext cx="3371966" cy="85439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Reasonable ω value with broad support </a:t>
            </a:r>
          </a:p>
        </p:txBody>
      </p:sp>
      <p:sp>
        <p:nvSpPr>
          <p:cNvPr id="1228" name="Nicely dispersed sites with evidence of selection"/>
          <p:cNvSpPr txBox="1"/>
          <p:nvPr/>
        </p:nvSpPr>
        <p:spPr>
          <a:xfrm>
            <a:off x="817752" y="6037408"/>
            <a:ext cx="2095418" cy="141466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100">
                <a:solidFill>
                  <a:srgbClr val="FFFFFF"/>
                </a:solidFill>
                <a:latin typeface="Helvetica Neue Medium"/>
                <a:ea typeface="Helvetica Neue Medium"/>
                <a:cs typeface="Helvetica Neue Medium"/>
                <a:sym typeface="Helvetica Neue Medium"/>
              </a:defRPr>
            </a:lvl1pPr>
          </a:lstStyle>
          <a:p>
            <a:pPr/>
            <a:r>
              <a:t>Nicely dispersed sites with evidence of selection</a:t>
            </a:r>
          </a:p>
        </p:txBody>
      </p:sp>
      <p:sp>
        <p:nvSpPr>
          <p:cNvPr id="1229" name="No clear issues with an area of the alignment where there’s support for selection"/>
          <p:cNvSpPr txBox="1"/>
          <p:nvPr/>
        </p:nvSpPr>
        <p:spPr>
          <a:xfrm>
            <a:off x="8437753" y="8577332"/>
            <a:ext cx="3371966" cy="199739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No clear issues with an area of the alignment where there’s support for selection</a:t>
            </a:r>
          </a:p>
        </p:txBody>
      </p:sp>
      <p:sp>
        <p:nvSpPr>
          <p:cNvPr id="1230" name="KRT8"/>
          <p:cNvSpPr txBox="1"/>
          <p:nvPr/>
        </p:nvSpPr>
        <p:spPr>
          <a:xfrm>
            <a:off x="19097567" y="781634"/>
            <a:ext cx="1334720"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900">
                <a:solidFill>
                  <a:srgbClr val="444444"/>
                </a:solidFill>
              </a:defRPr>
            </a:lvl1pPr>
          </a:lstStyle>
          <a:p>
            <a:pPr/>
            <a:r>
              <a:t>KRT8</a:t>
            </a:r>
          </a:p>
        </p:txBody>
      </p:sp>
      <p:sp>
        <p:nvSpPr>
          <p:cNvPr id="1231" name="ω1=0.02107 (80.763%)…"/>
          <p:cNvSpPr txBox="1"/>
          <p:nvPr/>
        </p:nvSpPr>
        <p:spPr>
          <a:xfrm>
            <a:off x="17602567" y="1822449"/>
            <a:ext cx="4324723"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444444"/>
                </a:solidFill>
                <a:latin typeface="Menlo Regular"/>
                <a:ea typeface="Menlo Regular"/>
                <a:cs typeface="Menlo Regular"/>
                <a:sym typeface="Menlo Regular"/>
              </a:defRPr>
            </a:pPr>
            <a:r>
              <a:t>ω</a:t>
            </a:r>
            <a:r>
              <a:rPr baseline="-5999"/>
              <a:t>1</a:t>
            </a:r>
            <a:r>
              <a:t>=0.02107 (80.763%)</a:t>
            </a:r>
          </a:p>
          <a:p>
            <a:pPr algn="l" defTabSz="457200">
              <a:defRPr sz="2800">
                <a:solidFill>
                  <a:srgbClr val="444444"/>
                </a:solidFill>
                <a:latin typeface="Menlo Regular"/>
                <a:ea typeface="Menlo Regular"/>
                <a:cs typeface="Menlo Regular"/>
                <a:sym typeface="Menlo Regular"/>
              </a:defRPr>
            </a:pPr>
            <a:r>
              <a:t>ω</a:t>
            </a:r>
            <a:r>
              <a:rPr baseline="-5999"/>
              <a:t>2</a:t>
            </a:r>
            <a:r>
              <a:t>=0.6961 (18.533%)</a:t>
            </a:r>
          </a:p>
          <a:p>
            <a:pPr algn="l" defTabSz="457200">
              <a:defRPr sz="2800">
                <a:solidFill>
                  <a:srgbClr val="444444"/>
                </a:solidFill>
                <a:latin typeface="Menlo Regular"/>
                <a:ea typeface="Menlo Regular"/>
                <a:cs typeface="Menlo Regular"/>
                <a:sym typeface="Menlo Regular"/>
              </a:defRPr>
            </a:pPr>
            <a:r>
              <a:t>ω</a:t>
            </a:r>
            <a:r>
              <a:rPr baseline="-5999"/>
              <a:t>3</a:t>
            </a:r>
            <a:r>
              <a:t>=136.3 (0.70395%)</a:t>
            </a:r>
          </a:p>
        </p:txBody>
      </p:sp>
      <p:sp>
        <p:nvSpPr>
          <p:cNvPr id="1232" name="A large ω value with narrow support"/>
          <p:cNvSpPr txBox="1"/>
          <p:nvPr/>
        </p:nvSpPr>
        <p:spPr>
          <a:xfrm>
            <a:off x="13632053" y="2049489"/>
            <a:ext cx="3371966" cy="904822"/>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A large ω value with narrow support </a:t>
            </a:r>
          </a:p>
        </p:txBody>
      </p:sp>
      <p:sp>
        <p:nvSpPr>
          <p:cNvPr id="1233" name="Evidence of selection is a localized clump"/>
          <p:cNvSpPr txBox="1"/>
          <p:nvPr/>
        </p:nvSpPr>
        <p:spPr>
          <a:xfrm>
            <a:off x="14012447" y="4915015"/>
            <a:ext cx="2095417" cy="171762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Evidence of selection is a localized clump</a:t>
            </a:r>
          </a:p>
        </p:txBody>
      </p:sp>
      <p:pic>
        <p:nvPicPr>
          <p:cNvPr id="1234" name="Image" descr="Image"/>
          <p:cNvPicPr>
            <a:picLocks noChangeAspect="1"/>
          </p:cNvPicPr>
          <p:nvPr/>
        </p:nvPicPr>
        <p:blipFill>
          <a:blip r:embed="rId4">
            <a:extLst/>
          </a:blip>
          <a:stretch>
            <a:fillRect/>
          </a:stretch>
        </p:blipFill>
        <p:spPr>
          <a:xfrm>
            <a:off x="16849494" y="4335322"/>
            <a:ext cx="7756756" cy="3269087"/>
          </a:xfrm>
          <a:prstGeom prst="rect">
            <a:avLst/>
          </a:prstGeom>
          <a:ln w="12700">
            <a:miter lim="400000"/>
          </a:ln>
        </p:spPr>
      </p:pic>
      <p:pic>
        <p:nvPicPr>
          <p:cNvPr id="1235" name="Rectangle Rectangle" descr="Rectangle Rectangle"/>
          <p:cNvPicPr>
            <a:picLocks noChangeAspect="0"/>
          </p:cNvPicPr>
          <p:nvPr/>
        </p:nvPicPr>
        <p:blipFill>
          <a:blip r:embed="rId5">
            <a:extLst/>
          </a:blip>
          <a:stretch>
            <a:fillRect/>
          </a:stretch>
        </p:blipFill>
        <p:spPr>
          <a:xfrm>
            <a:off x="15120821" y="11737657"/>
            <a:ext cx="8745017" cy="355357"/>
          </a:xfrm>
          <a:prstGeom prst="rect">
            <a:avLst/>
          </a:prstGeom>
        </p:spPr>
      </p:pic>
      <p:sp>
        <p:nvSpPr>
          <p:cNvPr id="1237" name="Obvious alignment/homology issues, here in one sequence"/>
          <p:cNvSpPr txBox="1"/>
          <p:nvPr/>
        </p:nvSpPr>
        <p:spPr>
          <a:xfrm>
            <a:off x="19041888" y="8479186"/>
            <a:ext cx="3371966" cy="131122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Obvious alignment/homology issues, here in one sequence</a:t>
            </a:r>
          </a:p>
        </p:txBody>
      </p:sp>
      <p:sp>
        <p:nvSpPr>
          <p:cNvPr id="1238" name="REAL"/>
          <p:cNvSpPr txBox="1"/>
          <p:nvPr/>
        </p:nvSpPr>
        <p:spPr>
          <a:xfrm>
            <a:off x="723108" y="453837"/>
            <a:ext cx="3371966" cy="58511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REAL</a:t>
            </a:r>
          </a:p>
        </p:txBody>
      </p:sp>
      <p:sp>
        <p:nvSpPr>
          <p:cNvPr id="1239" name="NOT REAL"/>
          <p:cNvSpPr txBox="1"/>
          <p:nvPr/>
        </p:nvSpPr>
        <p:spPr>
          <a:xfrm>
            <a:off x="20717563" y="292924"/>
            <a:ext cx="3371966" cy="58511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NOT REAL</a:t>
            </a:r>
          </a:p>
        </p:txBody>
      </p:sp>
      <p:pic>
        <p:nvPicPr>
          <p:cNvPr id="1240" name="Image" descr="Image"/>
          <p:cNvPicPr>
            <a:picLocks noChangeAspect="1"/>
          </p:cNvPicPr>
          <p:nvPr/>
        </p:nvPicPr>
        <p:blipFill>
          <a:blip r:embed="rId6">
            <a:extLst/>
          </a:blip>
          <a:stretch>
            <a:fillRect/>
          </a:stretch>
        </p:blipFill>
        <p:spPr>
          <a:xfrm>
            <a:off x="2766981" y="10228551"/>
            <a:ext cx="5422901" cy="3543301"/>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2" name="The simple fix here is to include an explicit error component in the model…"/>
          <p:cNvSpPr txBox="1"/>
          <p:nvPr>
            <p:ph type="body" idx="1"/>
          </p:nvPr>
        </p:nvSpPr>
        <p:spPr>
          <a:prstGeom prst="rect">
            <a:avLst/>
          </a:prstGeom>
        </p:spPr>
        <p:txBody>
          <a:bodyPr/>
          <a:lstStyle/>
          <a:p>
            <a:pPr/>
            <a:r>
              <a:t>The simple fix here is to include an </a:t>
            </a:r>
            <a:r>
              <a:rPr b="1"/>
              <a:t>explicit error component</a:t>
            </a:r>
            <a:r>
              <a:t> in the model</a:t>
            </a:r>
          </a:p>
          <a:p>
            <a:pPr/>
            <a:r>
              <a:t>We simply allow a small fraction of the aligment (e.g ≤ 1%) to evolve with abiologically high rates (e.g. dN/dS ≥ 100)</a:t>
            </a:r>
          </a:p>
          <a:p>
            <a:pPr/>
            <a:r>
              <a:t>This is in addition to the standard model which allows negative, neutral, and positive selection regimes.</a:t>
            </a:r>
          </a:p>
          <a:p>
            <a:pPr/>
            <a:r>
              <a:t>The primary goal of this analysis is to classify the selective regime on a gene (in the presence of specific types of errors)</a:t>
            </a:r>
          </a:p>
          <a:p>
            <a:pPr/>
            <a:r>
              <a:t>So error detection (and filtering) is a byproduct of an already useful analysis</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4" name="Image" descr="Image"/>
          <p:cNvPicPr>
            <a:picLocks noChangeAspect="1"/>
          </p:cNvPicPr>
          <p:nvPr/>
        </p:nvPicPr>
        <p:blipFill>
          <a:blip r:embed="rId2">
            <a:extLst/>
          </a:blip>
          <a:stretch>
            <a:fillRect/>
          </a:stretch>
        </p:blipFill>
        <p:spPr>
          <a:xfrm>
            <a:off x="571536" y="1427201"/>
            <a:ext cx="10121901" cy="4191001"/>
          </a:xfrm>
          <a:prstGeom prst="rect">
            <a:avLst/>
          </a:prstGeom>
          <a:ln w="12700">
            <a:miter lim="400000"/>
          </a:ln>
        </p:spPr>
      </p:pic>
      <p:pic>
        <p:nvPicPr>
          <p:cNvPr id="1245" name="Image" descr="Image"/>
          <p:cNvPicPr>
            <a:picLocks noChangeAspect="1"/>
          </p:cNvPicPr>
          <p:nvPr/>
        </p:nvPicPr>
        <p:blipFill>
          <a:blip r:embed="rId3">
            <a:extLst/>
          </a:blip>
          <a:stretch>
            <a:fillRect/>
          </a:stretch>
        </p:blipFill>
        <p:spPr>
          <a:xfrm>
            <a:off x="9993165" y="7886876"/>
            <a:ext cx="9766301" cy="32893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IQCF1"/>
          <p:cNvSpPr txBox="1"/>
          <p:nvPr/>
        </p:nvSpPr>
        <p:spPr>
          <a:xfrm>
            <a:off x="4710277" y="629234"/>
            <a:ext cx="1536308"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900">
                <a:solidFill>
                  <a:srgbClr val="444444"/>
                </a:solidFill>
              </a:defRPr>
            </a:lvl1pPr>
          </a:lstStyle>
          <a:p>
            <a:pPr/>
            <a:r>
              <a:t>IQCF1</a:t>
            </a:r>
          </a:p>
        </p:txBody>
      </p:sp>
      <p:sp>
        <p:nvSpPr>
          <p:cNvPr id="1248" name="BUSTED-E (error corrected) results"/>
          <p:cNvSpPr txBox="1"/>
          <p:nvPr/>
        </p:nvSpPr>
        <p:spPr>
          <a:xfrm>
            <a:off x="9557473" y="169722"/>
            <a:ext cx="5269054"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600">
                <a:solidFill>
                  <a:srgbClr val="444444"/>
                </a:solidFill>
              </a:defRPr>
            </a:lvl1pPr>
          </a:lstStyle>
          <a:p>
            <a:pPr/>
            <a:r>
              <a:t>BUSTED-E (error corrected) results</a:t>
            </a:r>
          </a:p>
        </p:txBody>
      </p:sp>
      <p:sp>
        <p:nvSpPr>
          <p:cNvPr id="1249" name="ω1=0.4063 (1.5589%)…"/>
          <p:cNvSpPr txBox="1"/>
          <p:nvPr/>
        </p:nvSpPr>
        <p:spPr>
          <a:xfrm>
            <a:off x="3474191" y="1612900"/>
            <a:ext cx="4324723"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444444"/>
                </a:solidFill>
                <a:latin typeface="Menlo Regular"/>
                <a:ea typeface="Menlo Regular"/>
                <a:cs typeface="Menlo Regular"/>
                <a:sym typeface="Menlo Regular"/>
              </a:defRPr>
            </a:pPr>
            <a:r>
              <a:t>ω</a:t>
            </a:r>
            <a:r>
              <a:rPr baseline="-5999"/>
              <a:t>1</a:t>
            </a:r>
            <a:r>
              <a:t>=0.4063 (1.5589%) </a:t>
            </a:r>
          </a:p>
          <a:p>
            <a:pPr algn="l" defTabSz="457200">
              <a:defRPr sz="2800">
                <a:solidFill>
                  <a:srgbClr val="444444"/>
                </a:solidFill>
                <a:latin typeface="Menlo Regular"/>
                <a:ea typeface="Menlo Regular"/>
                <a:cs typeface="Menlo Regular"/>
                <a:sym typeface="Menlo Regular"/>
              </a:defRPr>
            </a:pPr>
            <a:r>
              <a:t>ω</a:t>
            </a:r>
            <a:r>
              <a:rPr baseline="-5999"/>
              <a:t>2</a:t>
            </a:r>
            <a:r>
              <a:t>=0.4076 (93.816%) </a:t>
            </a:r>
          </a:p>
          <a:p>
            <a:pPr algn="l" defTabSz="457200">
              <a:defRPr sz="2800">
                <a:solidFill>
                  <a:srgbClr val="444444"/>
                </a:solidFill>
                <a:latin typeface="Menlo Regular"/>
                <a:ea typeface="Menlo Regular"/>
                <a:cs typeface="Menlo Regular"/>
                <a:sym typeface="Menlo Regular"/>
              </a:defRPr>
            </a:pPr>
            <a:r>
              <a:t>ω</a:t>
            </a:r>
            <a:r>
              <a:rPr baseline="-5999"/>
              <a:t>3</a:t>
            </a:r>
            <a:r>
              <a:t>=11.09 (4.6249%)+</a:t>
            </a:r>
          </a:p>
          <a:p>
            <a:pPr algn="l" defTabSz="457200">
              <a:defRPr sz="2800">
                <a:solidFill>
                  <a:srgbClr val="444444"/>
                </a:solidFill>
                <a:latin typeface="Menlo Regular"/>
                <a:ea typeface="Menlo Regular"/>
                <a:cs typeface="Menlo Regular"/>
                <a:sym typeface="Menlo Regular"/>
              </a:defRPr>
            </a:pPr>
            <a:r>
              <a:t>0.0% error</a:t>
            </a:r>
          </a:p>
        </p:txBody>
      </p:sp>
      <p:sp>
        <p:nvSpPr>
          <p:cNvPr id="1250" name="KRT8"/>
          <p:cNvSpPr txBox="1"/>
          <p:nvPr/>
        </p:nvSpPr>
        <p:spPr>
          <a:xfrm>
            <a:off x="19097567" y="781634"/>
            <a:ext cx="1334720"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900">
                <a:solidFill>
                  <a:srgbClr val="444444"/>
                </a:solidFill>
              </a:defRPr>
            </a:lvl1pPr>
          </a:lstStyle>
          <a:p>
            <a:pPr/>
            <a:r>
              <a:t>KRT8</a:t>
            </a:r>
          </a:p>
        </p:txBody>
      </p:sp>
      <p:sp>
        <p:nvSpPr>
          <p:cNvPr id="1251" name="ω1 = 0.00001848 (11.039%)…"/>
          <p:cNvSpPr txBox="1"/>
          <p:nvPr/>
        </p:nvSpPr>
        <p:spPr>
          <a:xfrm>
            <a:off x="17602567" y="1612900"/>
            <a:ext cx="5537895"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444444"/>
                </a:solidFill>
                <a:latin typeface="Menlo Regular"/>
                <a:ea typeface="Menlo Regular"/>
                <a:cs typeface="Menlo Regular"/>
                <a:sym typeface="Menlo Regular"/>
              </a:defRPr>
            </a:pPr>
            <a:r>
              <a:t>ω</a:t>
            </a:r>
            <a:r>
              <a:rPr baseline="-5999"/>
              <a:t>1 </a:t>
            </a:r>
            <a:r>
              <a:t>= 0.00001848 (11.039%) </a:t>
            </a:r>
          </a:p>
          <a:p>
            <a:pPr algn="l" defTabSz="457200">
              <a:defRPr sz="2800">
                <a:solidFill>
                  <a:srgbClr val="444444"/>
                </a:solidFill>
                <a:latin typeface="Menlo Regular"/>
                <a:ea typeface="Menlo Regular"/>
                <a:cs typeface="Menlo Regular"/>
                <a:sym typeface="Menlo Regular"/>
              </a:defRPr>
            </a:pPr>
            <a:r>
              <a:t>ω</a:t>
            </a:r>
            <a:r>
              <a:rPr baseline="-5999"/>
              <a:t>2 </a:t>
            </a:r>
            <a:r>
              <a:t>= 0.04232 (75.696%) </a:t>
            </a:r>
          </a:p>
          <a:p>
            <a:pPr algn="l" defTabSz="457200">
              <a:defRPr sz="2800">
                <a:solidFill>
                  <a:srgbClr val="444444"/>
                </a:solidFill>
                <a:latin typeface="Menlo Regular"/>
                <a:ea typeface="Menlo Regular"/>
                <a:cs typeface="Menlo Regular"/>
                <a:sym typeface="Menlo Regular"/>
              </a:defRPr>
            </a:pPr>
            <a:r>
              <a:t>ω</a:t>
            </a:r>
            <a:r>
              <a:rPr baseline="-5999"/>
              <a:t>3 </a:t>
            </a:r>
            <a:r>
              <a:t>= 1.000 (12.675%)+</a:t>
            </a:r>
          </a:p>
          <a:p>
            <a:pPr algn="l" defTabSz="457200">
              <a:defRPr sz="2800">
                <a:solidFill>
                  <a:srgbClr val="444444"/>
                </a:solidFill>
                <a:latin typeface="Menlo Regular"/>
                <a:ea typeface="Menlo Regular"/>
                <a:cs typeface="Menlo Regular"/>
                <a:sym typeface="Menlo Regular"/>
              </a:defRPr>
            </a:pPr>
            <a:r>
              <a:t>0.58% error (ω</a:t>
            </a:r>
            <a:r>
              <a:rPr baseline="-5999"/>
              <a:t>e </a:t>
            </a:r>
            <a:r>
              <a:t>&gt;10</a:t>
            </a:r>
            <a:r>
              <a:rPr baseline="31999"/>
              <a:t>6</a:t>
            </a:r>
            <a:r>
              <a:t>)</a:t>
            </a:r>
          </a:p>
        </p:txBody>
      </p:sp>
      <p:sp>
        <p:nvSpPr>
          <p:cNvPr id="1252" name="REAL"/>
          <p:cNvSpPr txBox="1"/>
          <p:nvPr/>
        </p:nvSpPr>
        <p:spPr>
          <a:xfrm>
            <a:off x="723108" y="453837"/>
            <a:ext cx="3371966" cy="58511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REAL</a:t>
            </a:r>
          </a:p>
        </p:txBody>
      </p:sp>
      <p:sp>
        <p:nvSpPr>
          <p:cNvPr id="1253" name="NOT REAL"/>
          <p:cNvSpPr txBox="1"/>
          <p:nvPr/>
        </p:nvSpPr>
        <p:spPr>
          <a:xfrm>
            <a:off x="20717563" y="292924"/>
            <a:ext cx="3371966" cy="58511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NOT REAL</a:t>
            </a:r>
          </a:p>
        </p:txBody>
      </p:sp>
      <p:pic>
        <p:nvPicPr>
          <p:cNvPr id="1254" name="pasted-movie.png" descr="pasted-movie.png"/>
          <p:cNvPicPr>
            <a:picLocks noChangeAspect="1"/>
          </p:cNvPicPr>
          <p:nvPr/>
        </p:nvPicPr>
        <p:blipFill>
          <a:blip r:embed="rId2">
            <a:extLst/>
          </a:blip>
          <a:stretch>
            <a:fillRect/>
          </a:stretch>
        </p:blipFill>
        <p:spPr>
          <a:xfrm>
            <a:off x="1051143" y="7665880"/>
            <a:ext cx="9625635" cy="5402973"/>
          </a:xfrm>
          <a:prstGeom prst="rect">
            <a:avLst/>
          </a:prstGeom>
          <a:ln w="12700">
            <a:miter lim="400000"/>
          </a:ln>
        </p:spPr>
      </p:pic>
      <p:pic>
        <p:nvPicPr>
          <p:cNvPr id="1255" name="pasted-movie.png" descr="pasted-movie.png"/>
          <p:cNvPicPr>
            <a:picLocks noChangeAspect="1"/>
          </p:cNvPicPr>
          <p:nvPr/>
        </p:nvPicPr>
        <p:blipFill>
          <a:blip r:embed="rId3">
            <a:extLst/>
          </a:blip>
          <a:stretch>
            <a:fillRect/>
          </a:stretch>
        </p:blipFill>
        <p:spPr>
          <a:xfrm>
            <a:off x="1711060" y="3702634"/>
            <a:ext cx="8305801" cy="3848101"/>
          </a:xfrm>
          <a:prstGeom prst="rect">
            <a:avLst/>
          </a:prstGeom>
          <a:ln w="12700">
            <a:miter lim="400000"/>
          </a:ln>
        </p:spPr>
      </p:pic>
      <p:pic>
        <p:nvPicPr>
          <p:cNvPr id="1256" name="pasted-movie.png" descr="pasted-movie.png"/>
          <p:cNvPicPr>
            <a:picLocks noChangeAspect="1"/>
          </p:cNvPicPr>
          <p:nvPr/>
        </p:nvPicPr>
        <p:blipFill>
          <a:blip r:embed="rId4">
            <a:extLst/>
          </a:blip>
          <a:stretch>
            <a:fillRect/>
          </a:stretch>
        </p:blipFill>
        <p:spPr>
          <a:xfrm>
            <a:off x="14958299" y="3778994"/>
            <a:ext cx="8420101" cy="3759201"/>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8" name="What does this do overall for (tree-wide) positive selection detection rates?…"/>
          <p:cNvSpPr txBox="1"/>
          <p:nvPr>
            <p:ph type="body" idx="1"/>
          </p:nvPr>
        </p:nvSpPr>
        <p:spPr>
          <a:prstGeom prst="rect">
            <a:avLst/>
          </a:prstGeom>
        </p:spPr>
        <p:txBody>
          <a:bodyPr/>
          <a:lstStyle/>
          <a:p>
            <a:pPr/>
            <a:r>
              <a:t>What does this do overall for (tree-wide) positive selection detection rates?</a:t>
            </a:r>
          </a:p>
          <a:p>
            <a:pPr lvl="1"/>
            <a:r>
              <a:t>It’s reduced quite a bit!</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What does this do overall for (tree-wide) positive selection detection rates?…"/>
          <p:cNvSpPr txBox="1"/>
          <p:nvPr>
            <p:ph type="body" idx="1"/>
          </p:nvPr>
        </p:nvSpPr>
        <p:spPr>
          <a:xfrm>
            <a:off x="1689100" y="2238316"/>
            <a:ext cx="21005800" cy="10160001"/>
          </a:xfrm>
          <a:prstGeom prst="rect">
            <a:avLst/>
          </a:prstGeom>
        </p:spPr>
        <p:txBody>
          <a:bodyPr/>
          <a:lstStyle/>
          <a:p>
            <a:pPr/>
            <a:r>
              <a:t>What does this do overall for (tree-wide) positive selection detection rates?</a:t>
            </a:r>
          </a:p>
          <a:p>
            <a:pPr/>
            <a:r>
              <a:rPr b="1"/>
              <a:t>Without</a:t>
            </a:r>
            <a:r>
              <a:t> the error component, </a:t>
            </a:r>
            <a:r>
              <a:rPr b="1"/>
              <a:t>40.4%</a:t>
            </a:r>
            <a:r>
              <a:t> of all genes have signal for selection</a:t>
            </a:r>
          </a:p>
          <a:p>
            <a:pPr/>
            <a:r>
              <a:rPr b="1"/>
              <a:t>With</a:t>
            </a:r>
            <a:r>
              <a:t> the error component, </a:t>
            </a:r>
            <a:r>
              <a:rPr b="1"/>
              <a:t>4.5%</a:t>
            </a:r>
            <a:r>
              <a:t> of all genes have signal for selection</a:t>
            </a:r>
          </a:p>
          <a:p>
            <a:pPr lvl="1"/>
            <a:r>
              <a:t>Nearly a 10x reduction in yield</a:t>
            </a:r>
          </a:p>
          <a:p>
            <a:pPr lvl="1"/>
            <a:r>
              <a:t>This is actually more in line with what biologists are comfortable with.</a:t>
            </a:r>
          </a:p>
        </p:txBody>
      </p:sp>
      <p:pic>
        <p:nvPicPr>
          <p:cNvPr id="1261" name="Image" descr="Image"/>
          <p:cNvPicPr>
            <a:picLocks noChangeAspect="1"/>
          </p:cNvPicPr>
          <p:nvPr/>
        </p:nvPicPr>
        <p:blipFill>
          <a:blip r:embed="rId2">
            <a:extLst/>
          </a:blip>
          <a:stretch>
            <a:fillRect/>
          </a:stretch>
        </p:blipFill>
        <p:spPr>
          <a:xfrm>
            <a:off x="15896507" y="26595"/>
            <a:ext cx="7645534" cy="2900031"/>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263" name="Table 1"/>
          <p:cNvGraphicFramePr/>
          <p:nvPr/>
        </p:nvGraphicFramePr>
        <p:xfrm>
          <a:off x="2916692" y="2907806"/>
          <a:ext cx="19577068" cy="101600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915413"/>
                <a:gridCol w="3915413"/>
                <a:gridCol w="3915413"/>
                <a:gridCol w="3915413"/>
                <a:gridCol w="3915413"/>
              </a:tblGrid>
              <a:tr h="1763009">
                <a:tc rowSpan="2">
                  <a:txBody>
                    <a:bodyPr/>
                    <a:lstStyle/>
                    <a:p>
                      <a:pPr algn="ctr" defTabSz="914400">
                        <a:defRPr sz="1800"/>
                      </a:pPr>
                      <a:r>
                        <a:rPr sz="3200"/>
                        <a:t>N of taxa</a:t>
                      </a:r>
                    </a:p>
                  </a:txBody>
                  <a:tcPr marL="50800" marR="50800" marT="50800" marB="50800" anchor="ctr" anchorCtr="0" horzOverflow="overflow">
                    <a:lnL w="12700">
                      <a:miter lim="400000"/>
                    </a:lnL>
                    <a:lnR w="12700">
                      <a:miter lim="400000"/>
                    </a:lnR>
                    <a:lnT w="38100">
                      <a:solidFill>
                        <a:srgbClr val="000000"/>
                      </a:solidFill>
                      <a:miter lim="400000"/>
                    </a:lnT>
                    <a:lnB w="38100">
                      <a:solidFill>
                        <a:srgbClr val="000000"/>
                      </a:solidFill>
                      <a:miter lim="400000"/>
                    </a:lnB>
                    <a:solidFill>
                      <a:srgbClr val="FFFFFF"/>
                    </a:solidFill>
                  </a:tcPr>
                </a:tc>
                <a:tc rowSpan="2">
                  <a:txBody>
                    <a:bodyPr/>
                    <a:lstStyle/>
                    <a:p>
                      <a:pPr algn="ctr" defTabSz="914400">
                        <a:defRPr sz="1800"/>
                      </a:pPr>
                      <a:r>
                        <a:rPr sz="3200"/>
                        <a:t>Alignments analyzed</a:t>
                      </a:r>
                    </a:p>
                  </a:txBody>
                  <a:tcPr marL="50800" marR="50800" marT="50800" marB="50800" anchor="ctr" anchorCtr="0" horzOverflow="overflow">
                    <a:lnL w="12700">
                      <a:miter lim="400000"/>
                    </a:lnL>
                    <a:lnR w="12700">
                      <a:miter lim="400000"/>
                    </a:lnR>
                    <a:lnT w="38100">
                      <a:solidFill>
                        <a:srgbClr val="000000"/>
                      </a:solidFill>
                      <a:miter lim="400000"/>
                    </a:lnT>
                    <a:lnB w="38100">
                      <a:solidFill>
                        <a:srgbClr val="000000"/>
                      </a:solidFill>
                      <a:miter lim="400000"/>
                    </a:lnB>
                    <a:solidFill>
                      <a:srgbClr val="FFFFFF"/>
                    </a:solidFill>
                  </a:tcPr>
                </a:tc>
                <a:tc gridSpan="3">
                  <a:txBody>
                    <a:bodyPr/>
                    <a:lstStyle/>
                    <a:p>
                      <a:pPr algn="ctr" defTabSz="914400">
                        <a:defRPr sz="1800"/>
                      </a:pPr>
                      <a:r>
                        <a:rPr sz="3200"/>
                        <a:t>Fraction (%) where selection was detected
P ≤ 0.05 (FDR q ≤ 0.10)</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c hMerge="1">
                  <a:tcPr/>
                </a:tc>
                <a:tc hMerge="1">
                  <a:tcPr/>
                </a:tc>
              </a:tr>
              <a:tr h="833930">
                <a:tc vMerge="1">
                  <a:tcPr/>
                </a:tc>
                <a:tc vMerge="1">
                  <a:tcPr/>
                </a:tc>
                <a:tc>
                  <a:txBody>
                    <a:bodyPr/>
                    <a:lstStyle/>
                    <a:p>
                      <a:pPr algn="ctr" defTabSz="914400">
                        <a:defRPr sz="1800"/>
                      </a:pPr>
                      <a:r>
                        <a:rPr sz="3200"/>
                        <a:t>BUSTED</a:t>
                      </a:r>
                    </a:p>
                  </a:txBody>
                  <a:tcPr marL="50800" marR="50800" marT="50800" marB="50800" anchor="ctr" anchorCtr="0" horzOverflow="overflow">
                    <a:lnL w="12700">
                      <a:miter lim="400000"/>
                    </a:lnL>
                    <a:lnR w="12700">
                      <a:miter lim="400000"/>
                    </a:lnR>
                    <a:lnT w="12700">
                      <a:miter lim="400000"/>
                    </a:lnT>
                    <a:lnB w="38100">
                      <a:solidFill>
                        <a:srgbClr val="000000"/>
                      </a:solidFill>
                      <a:miter lim="400000"/>
                    </a:lnB>
                  </a:tcPr>
                </a:tc>
                <a:tc>
                  <a:txBody>
                    <a:bodyPr/>
                    <a:lstStyle/>
                    <a:p>
                      <a:pPr algn="ctr" defTabSz="914400">
                        <a:defRPr sz="1800"/>
                      </a:pPr>
                      <a:r>
                        <a:rPr sz="3200"/>
                        <a:t>BUSTED-E</a:t>
                      </a:r>
                    </a:p>
                  </a:txBody>
                  <a:tcPr marL="50800" marR="50800" marT="50800" marB="50800" anchor="ctr" anchorCtr="0" horzOverflow="overflow">
                    <a:lnL w="12700">
                      <a:miter lim="400000"/>
                    </a:lnL>
                    <a:lnR w="12700">
                      <a:miter lim="400000"/>
                    </a:lnR>
                    <a:lnT w="12700">
                      <a:miter lim="400000"/>
                    </a:lnT>
                    <a:lnB w="38100">
                      <a:solidFill>
                        <a:srgbClr val="000000"/>
                      </a:solidFill>
                      <a:miter lim="400000"/>
                    </a:lnB>
                  </a:tcPr>
                </a:tc>
                <a:tc>
                  <a:txBody>
                    <a:bodyPr/>
                    <a:lstStyle/>
                    <a:p>
                      <a:pPr algn="ctr" defTabSz="914400">
                        <a:defRPr sz="1800"/>
                      </a:pPr>
                      <a:r>
                        <a:rPr sz="2300"/>
                        <a:t>FDR discovery reduction X</a:t>
                      </a:r>
                    </a:p>
                  </a:txBody>
                  <a:tcPr marL="50800" marR="50800" marT="50800" marB="50800" anchor="ctr" anchorCtr="0" horzOverflow="overflow">
                    <a:lnL w="12700">
                      <a:miter lim="400000"/>
                    </a:lnL>
                    <a:lnR w="12700">
                      <a:miter lim="400000"/>
                    </a:lnR>
                    <a:lnT w="12700">
                      <a:miter lim="400000"/>
                    </a:lnT>
                    <a:lnB w="38100">
                      <a:solidFill>
                        <a:srgbClr val="000000"/>
                      </a:solidFill>
                      <a:miter lim="400000"/>
                    </a:lnB>
                  </a:tcPr>
                </a:tc>
              </a:tr>
              <a:tr h="1725729">
                <a:tc>
                  <a:txBody>
                    <a:bodyPr/>
                    <a:lstStyle/>
                    <a:p>
                      <a:pPr algn="ctr" defTabSz="914400">
                        <a:defRPr sz="1800"/>
                      </a:pPr>
                      <a:r>
                        <a:rPr sz="3200"/>
                        <a:t>8</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c>
                  <a:txBody>
                    <a:bodyPr/>
                    <a:lstStyle/>
                    <a:p>
                      <a:pPr algn="ctr" defTabSz="914400">
                        <a:defRPr sz="1800"/>
                      </a:pPr>
                      <a:r>
                        <a:rPr sz="3200"/>
                        <a:t>7062</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c>
                  <a:txBody>
                    <a:bodyPr/>
                    <a:lstStyle/>
                    <a:p>
                      <a:pPr algn="ctr" defTabSz="914400">
                        <a:defRPr sz="1800"/>
                      </a:pPr>
                      <a:r>
                        <a:rPr sz="3200"/>
                        <a:t>15.9 (5.8)</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c>
                  <a:txBody>
                    <a:bodyPr/>
                    <a:lstStyle/>
                    <a:p>
                      <a:pPr algn="ctr" defTabSz="914400">
                        <a:defRPr sz="1800"/>
                      </a:pPr>
                      <a:r>
                        <a:rPr sz="3200"/>
                        <a:t>4.7 (0.1)</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c>
                  <a:txBody>
                    <a:bodyPr/>
                    <a:lstStyle/>
                    <a:p>
                      <a:pPr algn="ctr" defTabSz="914400">
                        <a:defRPr sz="1800"/>
                      </a:pPr>
                      <a:r>
                        <a:rPr sz="3200"/>
                        <a:t>58.0</a:t>
                      </a:r>
                    </a:p>
                  </a:txBody>
                  <a:tcPr marL="50800" marR="50800" marT="50800" marB="50800" anchor="ctr" anchorCtr="0" horzOverflow="overflow">
                    <a:lnL w="12700">
                      <a:miter lim="400000"/>
                    </a:lnL>
                    <a:lnR w="12700">
                      <a:miter lim="400000"/>
                    </a:lnR>
                    <a:lnT w="38100">
                      <a:solidFill>
                        <a:srgbClr val="000000"/>
                      </a:solidFill>
                      <a:miter lim="400000"/>
                    </a:lnT>
                    <a:lnB w="12700">
                      <a:miter lim="400000"/>
                    </a:lnB>
                    <a:solidFill>
                      <a:srgbClr val="FFFFFF"/>
                    </a:solidFill>
                  </a:tcPr>
                </a:tc>
              </a:tr>
              <a:tr h="1681143">
                <a:tc>
                  <a:txBody>
                    <a:bodyPr/>
                    <a:lstStyle/>
                    <a:p>
                      <a:pPr algn="ctr" defTabSz="914400">
                        <a:defRPr sz="1800"/>
                      </a:pPr>
                      <a:r>
                        <a:rPr sz="3200"/>
                        <a:t>16</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7165</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24.9 (17.7)</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7.4 (0.7)</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25.3</a:t>
                      </a:r>
                    </a:p>
                  </a:txBody>
                  <a:tcPr marL="50800" marR="50800" marT="50800" marB="50800" anchor="ctr" anchorCtr="0" horzOverflow="overflow">
                    <a:lnL w="12700">
                      <a:miter lim="400000"/>
                    </a:lnL>
                    <a:lnR w="12700">
                      <a:miter lim="400000"/>
                    </a:lnR>
                    <a:lnT w="12700">
                      <a:miter lim="400000"/>
                    </a:lnT>
                    <a:lnB w="12700">
                      <a:miter lim="400000"/>
                    </a:lnB>
                  </a:tcPr>
                </a:tc>
              </a:tr>
              <a:tr h="1681143">
                <a:tc>
                  <a:txBody>
                    <a:bodyPr/>
                    <a:lstStyle/>
                    <a:p>
                      <a:pPr algn="ctr" defTabSz="914400">
                        <a:defRPr sz="1800"/>
                      </a:pPr>
                      <a:r>
                        <a:rPr sz="3200"/>
                        <a:t>32</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t>7229</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t>36.3 (33.4)</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t>10.5 (2.3)</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algn="ctr" defTabSz="914400">
                        <a:defRPr sz="1800"/>
                      </a:pPr>
                      <a:r>
                        <a:rPr sz="3200"/>
                        <a:t>14.5</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681143">
                <a:tc>
                  <a:txBody>
                    <a:bodyPr/>
                    <a:lstStyle/>
                    <a:p>
                      <a:pPr algn="ctr" defTabSz="914400">
                        <a:defRPr sz="1800"/>
                      </a:pPr>
                      <a:r>
                        <a:rPr sz="3200"/>
                        <a:t>64</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3950</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57.8 (58.7)</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17.7 (9.0)</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algn="ctr" defTabSz="914400">
                        <a:defRPr sz="1800"/>
                      </a:pPr>
                      <a:r>
                        <a:rPr sz="3200"/>
                        <a:t>6.5</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1264" name="Some of the ZOONOMIA data"/>
          <p:cNvSpPr txBox="1"/>
          <p:nvPr/>
        </p:nvSpPr>
        <p:spPr>
          <a:xfrm>
            <a:off x="9581514" y="276446"/>
            <a:ext cx="57835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Some of the ZOONOMIA data </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6" name="What is a key feature of genes that may be falsely flagged as positively selected?…"/>
          <p:cNvSpPr txBox="1"/>
          <p:nvPr>
            <p:ph type="body" idx="1"/>
          </p:nvPr>
        </p:nvSpPr>
        <p:spPr>
          <a:prstGeom prst="rect">
            <a:avLst/>
          </a:prstGeom>
        </p:spPr>
        <p:txBody>
          <a:bodyPr/>
          <a:lstStyle/>
          <a:p>
            <a:pPr/>
            <a:r>
              <a:t>What is a key feature of genes that may be falsely flagged as positively selected?</a:t>
            </a:r>
          </a:p>
          <a:p>
            <a:pPr lvl="1"/>
            <a:r>
              <a:t>(Very) low proportions of (very) high omega values!</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8" name="pasted-movie.png" descr="pasted-movie.png"/>
          <p:cNvPicPr>
            <a:picLocks noChangeAspect="1"/>
          </p:cNvPicPr>
          <p:nvPr/>
        </p:nvPicPr>
        <p:blipFill>
          <a:blip r:embed="rId2">
            <a:extLst/>
          </a:blip>
          <a:stretch>
            <a:fillRect/>
          </a:stretch>
        </p:blipFill>
        <p:spPr>
          <a:xfrm>
            <a:off x="5192344" y="1997640"/>
            <a:ext cx="13695220" cy="10872372"/>
          </a:xfrm>
          <a:prstGeom prst="rect">
            <a:avLst/>
          </a:prstGeom>
          <a:ln w="12700">
            <a:miter lim="400000"/>
          </a:ln>
        </p:spPr>
      </p:pic>
      <p:sp>
        <p:nvSpPr>
          <p:cNvPr id="1269" name="The magnitude of ω in the positive selection component"/>
          <p:cNvSpPr txBox="1"/>
          <p:nvPr/>
        </p:nvSpPr>
        <p:spPr>
          <a:xfrm>
            <a:off x="6965534" y="793912"/>
            <a:ext cx="1036434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b="1" sz="3000">
                <a:solidFill>
                  <a:srgbClr val="000000"/>
                </a:solidFill>
              </a:defRPr>
            </a:pPr>
            <a:r>
              <a:t>The </a:t>
            </a:r>
            <a:r>
              <a:rPr>
                <a:solidFill>
                  <a:schemeClr val="accent5">
                    <a:lumOff val="-29866"/>
                  </a:schemeClr>
                </a:solidFill>
              </a:rPr>
              <a:t>magnitude</a:t>
            </a:r>
            <a:r>
              <a:t> of ω in the positive selection component </a:t>
            </a:r>
          </a:p>
        </p:txBody>
      </p:sp>
      <p:sp>
        <p:nvSpPr>
          <p:cNvPr id="1270" name="Low when STANDARD and +ERROR agree there’s NO selection"/>
          <p:cNvSpPr txBox="1"/>
          <p:nvPr/>
        </p:nvSpPr>
        <p:spPr>
          <a:xfrm>
            <a:off x="6851684" y="5465471"/>
            <a:ext cx="4293692" cy="13489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700">
                <a:solidFill>
                  <a:srgbClr val="FFFFFF"/>
                </a:solidFill>
                <a:latin typeface="Helvetica Neue Medium"/>
                <a:ea typeface="Helvetica Neue Medium"/>
                <a:cs typeface="Helvetica Neue Medium"/>
                <a:sym typeface="Helvetica Neue Medium"/>
              </a:defRPr>
            </a:lvl1pPr>
          </a:lstStyle>
          <a:p>
            <a:pPr/>
            <a:r>
              <a:t>Low when STANDARD and +ERROR agree there’s NO selection</a:t>
            </a:r>
          </a:p>
        </p:txBody>
      </p:sp>
      <p:sp>
        <p:nvSpPr>
          <p:cNvPr id="1271" name="Mostly below 10 when STANDARD and +ERROR agree there IS selection"/>
          <p:cNvSpPr txBox="1"/>
          <p:nvPr/>
        </p:nvSpPr>
        <p:spPr>
          <a:xfrm>
            <a:off x="13398585" y="8660697"/>
            <a:ext cx="3477016" cy="176805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700">
                <a:solidFill>
                  <a:srgbClr val="FFFFFF"/>
                </a:solidFill>
                <a:latin typeface="Helvetica Neue Medium"/>
                <a:ea typeface="Helvetica Neue Medium"/>
                <a:cs typeface="Helvetica Neue Medium"/>
                <a:sym typeface="Helvetica Neue Medium"/>
              </a:defRPr>
            </a:lvl1pPr>
          </a:lstStyle>
          <a:p>
            <a:pPr/>
            <a:r>
              <a:t>Mostly below 10 when STANDARD and +ERROR agree there IS selection</a:t>
            </a:r>
          </a:p>
        </p:txBody>
      </p:sp>
      <p:sp>
        <p:nvSpPr>
          <p:cNvPr id="1272" name="~100 (or higher) for STANDARD on cases where STANDARD finds selection and +ERROR does not"/>
          <p:cNvSpPr txBox="1"/>
          <p:nvPr/>
        </p:nvSpPr>
        <p:spPr>
          <a:xfrm>
            <a:off x="12846680" y="4909795"/>
            <a:ext cx="4580826" cy="161639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~100 (or higher) for STANDARD on cases where STANDARD finds selection and +ERROR does not</a:t>
            </a:r>
          </a:p>
        </p:txBody>
      </p:sp>
      <p:sp>
        <p:nvSpPr>
          <p:cNvPr id="1273" name="Very few cases where +ERROR finds selection and STANDARD does not; reasonable values"/>
          <p:cNvSpPr txBox="1"/>
          <p:nvPr/>
        </p:nvSpPr>
        <p:spPr>
          <a:xfrm>
            <a:off x="7116454" y="8736529"/>
            <a:ext cx="4580826" cy="161639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Very few cases where +ERROR finds selection and STANDARD does not; reasonable values</a:t>
            </a:r>
          </a:p>
        </p:txBody>
      </p:sp>
      <p:sp>
        <p:nvSpPr>
          <p:cNvPr id="1274" name="32-taxon Zoonomia tree"/>
          <p:cNvSpPr txBox="1"/>
          <p:nvPr/>
        </p:nvSpPr>
        <p:spPr>
          <a:xfrm>
            <a:off x="72414" y="95019"/>
            <a:ext cx="4616807" cy="585112"/>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32-taxon Zoonomia tree</a:t>
            </a:r>
          </a:p>
        </p:txBody>
      </p:sp>
      <p:sp>
        <p:nvSpPr>
          <p:cNvPr id="1275" name="Line"/>
          <p:cNvSpPr/>
          <p:nvPr/>
        </p:nvSpPr>
        <p:spPr>
          <a:xfrm>
            <a:off x="13255203" y="5932515"/>
            <a:ext cx="278175" cy="1344987"/>
          </a:xfrm>
          <a:prstGeom prst="line">
            <a:avLst/>
          </a:prstGeom>
          <a:ln w="25400">
            <a:solidFill>
              <a:srgbClr val="000000"/>
            </a:solidFill>
            <a:miter lim="400000"/>
            <a:tailEnd type="triangle"/>
          </a:ln>
        </p:spPr>
        <p:txBody>
          <a:bodyPr lIns="50800" tIns="50800" rIns="50800" bIns="50800" anchor="ctr"/>
          <a:lstStyle/>
          <a:p>
            <a:pPr/>
          </a:p>
        </p:txBody>
      </p:sp>
      <p:sp>
        <p:nvSpPr>
          <p:cNvPr id="1276" name="Line"/>
          <p:cNvSpPr/>
          <p:nvPr/>
        </p:nvSpPr>
        <p:spPr>
          <a:xfrm flipH="1">
            <a:off x="12846680" y="6534746"/>
            <a:ext cx="1093999" cy="1093999"/>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8" name="pasted-movie.png" descr="pasted-movie.png"/>
          <p:cNvPicPr>
            <a:picLocks noChangeAspect="1"/>
          </p:cNvPicPr>
          <p:nvPr/>
        </p:nvPicPr>
        <p:blipFill>
          <a:blip r:embed="rId2">
            <a:extLst/>
          </a:blip>
          <a:stretch>
            <a:fillRect/>
          </a:stretch>
        </p:blipFill>
        <p:spPr>
          <a:xfrm>
            <a:off x="4722003" y="1859045"/>
            <a:ext cx="14851406" cy="11757363"/>
          </a:xfrm>
          <a:prstGeom prst="rect">
            <a:avLst/>
          </a:prstGeom>
          <a:ln w="12700">
            <a:miter lim="400000"/>
          </a:ln>
        </p:spPr>
      </p:pic>
      <p:sp>
        <p:nvSpPr>
          <p:cNvPr id="1279" name="The weight of ω in the positive selection component"/>
          <p:cNvSpPr txBox="1"/>
          <p:nvPr/>
        </p:nvSpPr>
        <p:spPr>
          <a:xfrm>
            <a:off x="7321769" y="793912"/>
            <a:ext cx="965187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b="1" sz="3000">
                <a:solidFill>
                  <a:srgbClr val="000000"/>
                </a:solidFill>
              </a:defRPr>
            </a:pPr>
            <a:r>
              <a:t>The </a:t>
            </a:r>
            <a:r>
              <a:rPr>
                <a:solidFill>
                  <a:schemeClr val="accent5">
                    <a:lumOff val="-29866"/>
                  </a:schemeClr>
                </a:solidFill>
              </a:rPr>
              <a:t>weight</a:t>
            </a:r>
            <a:r>
              <a:t> of ω in the positive selection component </a:t>
            </a:r>
          </a:p>
        </p:txBody>
      </p:sp>
      <p:sp>
        <p:nvSpPr>
          <p:cNvPr id="1280" name="Around 1% where there’s consensus of NO selection"/>
          <p:cNvSpPr txBox="1"/>
          <p:nvPr/>
        </p:nvSpPr>
        <p:spPr>
          <a:xfrm>
            <a:off x="7314005" y="5177558"/>
            <a:ext cx="3477016" cy="134895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700">
                <a:solidFill>
                  <a:srgbClr val="FFFFFF"/>
                </a:solidFill>
                <a:latin typeface="Helvetica Neue Medium"/>
                <a:ea typeface="Helvetica Neue Medium"/>
                <a:cs typeface="Helvetica Neue Medium"/>
                <a:sym typeface="Helvetica Neue Medium"/>
              </a:defRPr>
            </a:lvl1pPr>
          </a:lstStyle>
          <a:p>
            <a:pPr/>
            <a:r>
              <a:t>Around 1% where there’s consensus of NO selection</a:t>
            </a:r>
          </a:p>
        </p:txBody>
      </p:sp>
      <p:sp>
        <p:nvSpPr>
          <p:cNvPr id="1281" name="Mostly around 1% when there’s consensus of selection"/>
          <p:cNvSpPr txBox="1"/>
          <p:nvPr/>
        </p:nvSpPr>
        <p:spPr>
          <a:xfrm>
            <a:off x="13553614" y="8870247"/>
            <a:ext cx="4616806" cy="134895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700">
                <a:solidFill>
                  <a:srgbClr val="FFFFFF"/>
                </a:solidFill>
                <a:latin typeface="Helvetica Neue Medium"/>
                <a:ea typeface="Helvetica Neue Medium"/>
                <a:cs typeface="Helvetica Neue Medium"/>
                <a:sym typeface="Helvetica Neue Medium"/>
              </a:defRPr>
            </a:lvl1pPr>
          </a:lstStyle>
          <a:p>
            <a:pPr/>
            <a:r>
              <a:t>Mostly around 1% when there’s consensus of selection</a:t>
            </a:r>
          </a:p>
        </p:txBody>
      </p:sp>
      <p:sp>
        <p:nvSpPr>
          <p:cNvPr id="1282" name="LOW (&lt;0.1%) for STANDARD on cases where STANDARD finds selection and +ERROR does not"/>
          <p:cNvSpPr txBox="1"/>
          <p:nvPr/>
        </p:nvSpPr>
        <p:spPr>
          <a:xfrm>
            <a:off x="13156741" y="4844516"/>
            <a:ext cx="4580826" cy="161639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LOW (&lt;0.1%) for STANDARD on cases where STANDARD finds selection and +ERROR does not</a:t>
            </a:r>
          </a:p>
        </p:txBody>
      </p:sp>
      <p:sp>
        <p:nvSpPr>
          <p:cNvPr id="1283" name="Very few cases where +ERROR finds selection and STANDARD does not; reasonable values"/>
          <p:cNvSpPr txBox="1"/>
          <p:nvPr/>
        </p:nvSpPr>
        <p:spPr>
          <a:xfrm>
            <a:off x="6443129" y="8616969"/>
            <a:ext cx="5218768" cy="123539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Very few cases where +ERROR finds selection and STANDARD does not; reasonable values</a:t>
            </a:r>
          </a:p>
        </p:txBody>
      </p:sp>
      <p:sp>
        <p:nvSpPr>
          <p:cNvPr id="1284" name="32-taxon Zoonomia tree"/>
          <p:cNvSpPr txBox="1"/>
          <p:nvPr/>
        </p:nvSpPr>
        <p:spPr>
          <a:xfrm>
            <a:off x="72414" y="95019"/>
            <a:ext cx="4616807" cy="585112"/>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32-taxon Zoonomia tree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Molecular signatures of selection"/>
          <p:cNvSpPr txBox="1"/>
          <p:nvPr>
            <p:ph type="title"/>
          </p:nvPr>
        </p:nvSpPr>
        <p:spPr>
          <a:prstGeom prst="rect">
            <a:avLst/>
          </a:prstGeom>
        </p:spPr>
        <p:txBody>
          <a:bodyPr/>
          <a:lstStyle/>
          <a:p>
            <a:pPr/>
            <a:r>
              <a:t>Molecular signatures of selection</a:t>
            </a:r>
          </a:p>
        </p:txBody>
      </p:sp>
      <p:sp>
        <p:nvSpPr>
          <p:cNvPr id="466" name="Because synonymous substitutions do not alter the protein, we often posit that they are neutral…"/>
          <p:cNvSpPr txBox="1"/>
          <p:nvPr>
            <p:ph type="body" sz="half" idx="1"/>
          </p:nvPr>
        </p:nvSpPr>
        <p:spPr>
          <a:xfrm>
            <a:off x="1206500" y="2938136"/>
            <a:ext cx="21971000" cy="4099776"/>
          </a:xfrm>
          <a:prstGeom prst="rect">
            <a:avLst/>
          </a:prstGeom>
        </p:spPr>
        <p:txBody>
          <a:bodyPr/>
          <a:lstStyle/>
          <a:p>
            <a:pPr marL="445476" indent="-445476">
              <a:spcBef>
                <a:spcPts val="1600"/>
              </a:spcBef>
              <a:defRPr sz="3800"/>
            </a:pPr>
            <a:r>
              <a:t>Because synonymous substitutions do not alter the protein, we often </a:t>
            </a:r>
            <a:r>
              <a:rPr u="sng"/>
              <a:t>posit</a:t>
            </a:r>
            <a:r>
              <a:t> that they are neutral</a:t>
            </a:r>
          </a:p>
          <a:p>
            <a:pPr marL="445476" indent="-445476">
              <a:spcBef>
                <a:spcPts val="1600"/>
              </a:spcBef>
              <a:defRPr sz="3800"/>
            </a:pPr>
            <a:r>
              <a:t>The </a:t>
            </a:r>
            <a:r>
              <a:rPr b="1"/>
              <a:t>rate</a:t>
            </a:r>
            <a:r>
              <a:t> of accumulation of synonymous substitutions (</a:t>
            </a:r>
            <a:r>
              <a:rPr b="1"/>
              <a:t>dS</a:t>
            </a:r>
            <a:r>
              <a:t>) can serve as the neutral background evolutionary rate</a:t>
            </a:r>
          </a:p>
          <a:p>
            <a:pPr marL="445476" indent="-445476">
              <a:spcBef>
                <a:spcPts val="1600"/>
              </a:spcBef>
              <a:defRPr sz="3800"/>
            </a:pPr>
            <a:r>
              <a:t>We can compare the </a:t>
            </a:r>
            <a:r>
              <a:rPr b="1"/>
              <a:t>rate</a:t>
            </a:r>
            <a:r>
              <a:t> of accumulation of non-synonymous substitutions (</a:t>
            </a:r>
            <a:r>
              <a:rPr b="1"/>
              <a:t>dN</a:t>
            </a:r>
            <a:r>
              <a:t>), which alter the protein sequence, to </a:t>
            </a:r>
            <a:r>
              <a:rPr b="1"/>
              <a:t>dS</a:t>
            </a:r>
            <a:r>
              <a:t> and use their ratio to classify the nature of the evolutionary process</a:t>
            </a:r>
          </a:p>
        </p:txBody>
      </p:sp>
      <p:pic>
        <p:nvPicPr>
          <p:cNvPr id="467" name="droppedImage.pdf" descr="droppedImage.pdf"/>
          <p:cNvPicPr>
            <a:picLocks noChangeAspect="1"/>
          </p:cNvPicPr>
          <p:nvPr/>
        </p:nvPicPr>
        <p:blipFill>
          <a:blip r:embed="rId2">
            <a:extLst/>
          </a:blip>
          <a:stretch>
            <a:fillRect/>
          </a:stretch>
        </p:blipFill>
        <p:spPr>
          <a:xfrm>
            <a:off x="1615143" y="7466862"/>
            <a:ext cx="20713670" cy="1819296"/>
          </a:xfrm>
          <a:prstGeom prst="rect">
            <a:avLst/>
          </a:prstGeom>
          <a:ln w="12700">
            <a:miter lim="400000"/>
          </a:ln>
        </p:spPr>
      </p:pic>
      <p:pic>
        <p:nvPicPr>
          <p:cNvPr id="468" name="droppedImage.pdf" descr="droppedImage.pdf"/>
          <p:cNvPicPr>
            <a:picLocks noChangeAspect="1"/>
          </p:cNvPicPr>
          <p:nvPr/>
        </p:nvPicPr>
        <p:blipFill>
          <a:blip r:embed="rId3">
            <a:extLst/>
          </a:blip>
          <a:stretch>
            <a:fillRect/>
          </a:stretch>
        </p:blipFill>
        <p:spPr>
          <a:xfrm>
            <a:off x="1654725" y="10187206"/>
            <a:ext cx="20713670" cy="1682226"/>
          </a:xfrm>
          <a:prstGeom prst="rect">
            <a:avLst/>
          </a:prstGeom>
          <a:ln w="12700">
            <a:miter lim="400000"/>
          </a:ln>
        </p:spPr>
      </p:pic>
      <p:sp>
        <p:nvSpPr>
          <p:cNvPr id="469" name="What can the denominator proportions depend on?"/>
          <p:cNvSpPr txBox="1"/>
          <p:nvPr/>
        </p:nvSpPr>
        <p:spPr>
          <a:xfrm>
            <a:off x="11644769" y="13001380"/>
            <a:ext cx="12620190"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i="1" sz="3600">
                <a:solidFill>
                  <a:srgbClr val="FFFFFF"/>
                </a:solidFill>
              </a:defRPr>
            </a:lvl1pPr>
          </a:lstStyle>
          <a:p>
            <a:pPr/>
            <a:r>
              <a:t>What can the denominator proportions depend on?</a:t>
            </a:r>
          </a:p>
        </p:txBody>
      </p:sp>
      <p:sp>
        <p:nvSpPr>
          <p:cNvPr id="4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69"/>
                                        </p:tgtEl>
                                        <p:attrNameLst>
                                          <p:attrName>style.visibility</p:attrName>
                                        </p:attrNameLst>
                                      </p:cBhvr>
                                      <p:to>
                                        <p:strVal val="visible"/>
                                      </p:to>
                                    </p:set>
                                    <p:animEffect filter="dissolve" transition="in">
                                      <p:cBhvr>
                                        <p:cTn id="7"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9" grpId="1"/>
    </p:bld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6" name="BUSTED-E can annotate each input alignment with what it identifies as potentially erroneous codon positions (specific sequence, specific column)…"/>
          <p:cNvSpPr txBox="1"/>
          <p:nvPr>
            <p:ph type="body" idx="1"/>
          </p:nvPr>
        </p:nvSpPr>
        <p:spPr>
          <a:xfrm>
            <a:off x="1689100" y="2238316"/>
            <a:ext cx="21005800" cy="10160001"/>
          </a:xfrm>
          <a:prstGeom prst="rect">
            <a:avLst/>
          </a:prstGeom>
        </p:spPr>
        <p:txBody>
          <a:bodyPr/>
          <a:lstStyle/>
          <a:p>
            <a:pPr/>
            <a:r>
              <a:t>BUSTED-E can annotate each input alignment with what it identifies as potentially erroneous codon positions (specific sequence, specific column)</a:t>
            </a:r>
          </a:p>
          <a:p>
            <a:pPr/>
            <a:r>
              <a:t>These can be further filtered (e.g. replaced with ‘- - -‘) for downstream analyses with other tools</a:t>
            </a:r>
          </a:p>
          <a:p>
            <a:pPr/>
            <a:r>
              <a:t>The stringency of filtering is tunable</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Which species/genomes tend to have the most “putative” errors?"/>
          <p:cNvSpPr txBox="1"/>
          <p:nvPr>
            <p:ph type="body" sz="quarter" idx="1"/>
          </p:nvPr>
        </p:nvSpPr>
        <p:spPr>
          <a:xfrm>
            <a:off x="1689100" y="316288"/>
            <a:ext cx="21005800" cy="1248893"/>
          </a:xfrm>
          <a:prstGeom prst="rect">
            <a:avLst/>
          </a:prstGeom>
        </p:spPr>
        <p:txBody>
          <a:bodyPr/>
          <a:lstStyle/>
          <a:p>
            <a:pPr/>
            <a:r>
              <a:t>Which species/genomes tend to have the most “putative” errors?</a:t>
            </a:r>
          </a:p>
        </p:txBody>
      </p:sp>
      <p:sp>
        <p:nvSpPr>
          <p:cNvPr id="1289" name="16-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16-taxon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290" name="Image" descr="Image"/>
          <p:cNvPicPr>
            <a:picLocks noChangeAspect="1"/>
          </p:cNvPicPr>
          <p:nvPr/>
        </p:nvPicPr>
        <p:blipFill>
          <a:blip r:embed="rId2">
            <a:extLst/>
          </a:blip>
          <a:stretch>
            <a:fillRect/>
          </a:stretch>
        </p:blipFill>
        <p:spPr>
          <a:xfrm>
            <a:off x="6551238" y="1949400"/>
            <a:ext cx="12949640" cy="10769628"/>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Which species/genomes tend to have the most “putative” errors?"/>
          <p:cNvSpPr txBox="1"/>
          <p:nvPr>
            <p:ph type="body" sz="quarter" idx="1"/>
          </p:nvPr>
        </p:nvSpPr>
        <p:spPr>
          <a:xfrm>
            <a:off x="1689100" y="316288"/>
            <a:ext cx="21005800" cy="1248893"/>
          </a:xfrm>
          <a:prstGeom prst="rect">
            <a:avLst/>
          </a:prstGeom>
        </p:spPr>
        <p:txBody>
          <a:bodyPr/>
          <a:lstStyle/>
          <a:p>
            <a:pPr/>
            <a:r>
              <a:t>Which species/genomes tend to have the most “putative” errors?</a:t>
            </a:r>
          </a:p>
        </p:txBody>
      </p:sp>
      <p:sp>
        <p:nvSpPr>
          <p:cNvPr id="1293" name="32-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32-taxon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294" name="Image" descr="Image"/>
          <p:cNvPicPr>
            <a:picLocks noChangeAspect="1"/>
          </p:cNvPicPr>
          <p:nvPr/>
        </p:nvPicPr>
        <p:blipFill>
          <a:blip r:embed="rId2">
            <a:extLst/>
          </a:blip>
          <a:stretch>
            <a:fillRect/>
          </a:stretch>
        </p:blipFill>
        <p:spPr>
          <a:xfrm>
            <a:off x="6320301" y="1520833"/>
            <a:ext cx="13799087" cy="11679286"/>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Which species/genomes tend to have the most “putative” errors?"/>
          <p:cNvSpPr txBox="1"/>
          <p:nvPr>
            <p:ph type="body" sz="quarter" idx="1"/>
          </p:nvPr>
        </p:nvSpPr>
        <p:spPr>
          <a:xfrm>
            <a:off x="1689100" y="316288"/>
            <a:ext cx="21005800" cy="1248893"/>
          </a:xfrm>
          <a:prstGeom prst="rect">
            <a:avLst/>
          </a:prstGeom>
        </p:spPr>
        <p:txBody>
          <a:bodyPr/>
          <a:lstStyle/>
          <a:p>
            <a:pPr/>
            <a:r>
              <a:t>Which species/genomes tend to have the most “putative” errors?</a:t>
            </a:r>
          </a:p>
        </p:txBody>
      </p:sp>
      <p:sp>
        <p:nvSpPr>
          <p:cNvPr id="1297" name="64-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64-taxon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298" name="Image" descr="Image"/>
          <p:cNvPicPr>
            <a:picLocks noChangeAspect="1"/>
          </p:cNvPicPr>
          <p:nvPr/>
        </p:nvPicPr>
        <p:blipFill>
          <a:blip r:embed="rId2">
            <a:extLst/>
          </a:blip>
          <a:stretch>
            <a:fillRect/>
          </a:stretch>
        </p:blipFill>
        <p:spPr>
          <a:xfrm>
            <a:off x="6244101" y="1284411"/>
            <a:ext cx="14530052" cy="12147039"/>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0" name="The distribution of per MSA filtered codon counts"/>
          <p:cNvSpPr txBox="1"/>
          <p:nvPr>
            <p:ph type="body" sz="quarter" idx="1"/>
          </p:nvPr>
        </p:nvSpPr>
        <p:spPr>
          <a:xfrm>
            <a:off x="1689100" y="316288"/>
            <a:ext cx="21005800" cy="1248893"/>
          </a:xfrm>
          <a:prstGeom prst="rect">
            <a:avLst/>
          </a:prstGeom>
        </p:spPr>
        <p:txBody>
          <a:bodyPr/>
          <a:lstStyle/>
          <a:p>
            <a:pPr/>
            <a:r>
              <a:t>The distribution of per MSA filtered codon counts</a:t>
            </a:r>
          </a:p>
        </p:txBody>
      </p:sp>
      <p:sp>
        <p:nvSpPr>
          <p:cNvPr id="1301" name="16-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16-taxon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302" name="Image" descr="Image"/>
          <p:cNvPicPr>
            <a:picLocks noChangeAspect="1"/>
          </p:cNvPicPr>
          <p:nvPr/>
        </p:nvPicPr>
        <p:blipFill>
          <a:blip r:embed="rId2">
            <a:extLst/>
          </a:blip>
          <a:stretch>
            <a:fillRect/>
          </a:stretch>
        </p:blipFill>
        <p:spPr>
          <a:xfrm>
            <a:off x="6961131" y="1777084"/>
            <a:ext cx="10972512" cy="11381063"/>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4" name="The distribution of per MSA filtered codon counts"/>
          <p:cNvSpPr txBox="1"/>
          <p:nvPr>
            <p:ph type="body" sz="quarter" idx="1"/>
          </p:nvPr>
        </p:nvSpPr>
        <p:spPr>
          <a:xfrm>
            <a:off x="1689100" y="316288"/>
            <a:ext cx="21005800" cy="1248893"/>
          </a:xfrm>
          <a:prstGeom prst="rect">
            <a:avLst/>
          </a:prstGeom>
        </p:spPr>
        <p:txBody>
          <a:bodyPr/>
          <a:lstStyle/>
          <a:p>
            <a:pPr/>
            <a:r>
              <a:t>The distribution of per MSA filtered codon counts</a:t>
            </a:r>
          </a:p>
        </p:txBody>
      </p:sp>
      <p:sp>
        <p:nvSpPr>
          <p:cNvPr id="1305" name="32-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32-taxon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306" name="Image" descr="Image"/>
          <p:cNvPicPr>
            <a:picLocks noChangeAspect="1"/>
          </p:cNvPicPr>
          <p:nvPr/>
        </p:nvPicPr>
        <p:blipFill>
          <a:blip r:embed="rId2">
            <a:extLst/>
          </a:blip>
          <a:stretch>
            <a:fillRect/>
          </a:stretch>
        </p:blipFill>
        <p:spPr>
          <a:xfrm>
            <a:off x="6488461" y="1450983"/>
            <a:ext cx="11567589" cy="11769115"/>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8" name="The distribution of per MSA filtered codon counts"/>
          <p:cNvSpPr txBox="1"/>
          <p:nvPr>
            <p:ph type="body" sz="quarter" idx="1"/>
          </p:nvPr>
        </p:nvSpPr>
        <p:spPr>
          <a:xfrm>
            <a:off x="1689100" y="316288"/>
            <a:ext cx="21005800" cy="1248893"/>
          </a:xfrm>
          <a:prstGeom prst="rect">
            <a:avLst/>
          </a:prstGeom>
        </p:spPr>
        <p:txBody>
          <a:bodyPr/>
          <a:lstStyle/>
          <a:p>
            <a:pPr/>
            <a:r>
              <a:t>The distribution of per MSA filtered codon counts</a:t>
            </a:r>
          </a:p>
        </p:txBody>
      </p:sp>
      <p:sp>
        <p:nvSpPr>
          <p:cNvPr id="1309" name="64-taxon Zoonomia tree…"/>
          <p:cNvSpPr txBox="1"/>
          <p:nvPr/>
        </p:nvSpPr>
        <p:spPr>
          <a:xfrm>
            <a:off x="156895" y="12316207"/>
            <a:ext cx="5776673" cy="108041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64-taxon Zoonomia tree</a:t>
            </a:r>
          </a:p>
          <a:p>
            <a:pPr algn="l" defTabSz="825500">
              <a:defRPr sz="3200">
                <a:solidFill>
                  <a:srgbClr val="FFFFFF"/>
                </a:solidFill>
                <a:latin typeface="Helvetica Neue Medium"/>
                <a:ea typeface="Helvetica Neue Medium"/>
                <a:cs typeface="Helvetica Neue Medium"/>
                <a:sym typeface="Helvetica Neue Medium"/>
              </a:defRPr>
            </a:pPr>
            <a:r>
              <a:t>Codons filtered / 1000 codons</a:t>
            </a:r>
          </a:p>
        </p:txBody>
      </p:sp>
      <p:pic>
        <p:nvPicPr>
          <p:cNvPr id="1310" name="Image" descr="Image"/>
          <p:cNvPicPr>
            <a:picLocks noChangeAspect="1"/>
          </p:cNvPicPr>
          <p:nvPr/>
        </p:nvPicPr>
        <p:blipFill>
          <a:blip r:embed="rId2">
            <a:extLst/>
          </a:blip>
          <a:stretch>
            <a:fillRect/>
          </a:stretch>
        </p:blipFill>
        <p:spPr>
          <a:xfrm>
            <a:off x="6291091" y="1725851"/>
            <a:ext cx="11605037" cy="11409336"/>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dN/dS methods can be used to both handle some residual MSA error during selection screens and also find it in alignments…"/>
          <p:cNvSpPr txBox="1"/>
          <p:nvPr>
            <p:ph type="body" idx="1"/>
          </p:nvPr>
        </p:nvSpPr>
        <p:spPr>
          <a:prstGeom prst="rect">
            <a:avLst/>
          </a:prstGeom>
        </p:spPr>
        <p:txBody>
          <a:bodyPr/>
          <a:lstStyle/>
          <a:p>
            <a:pPr marL="591312" indent="-591312" defTabSz="2365188">
              <a:spcBef>
                <a:spcPts val="4300"/>
              </a:spcBef>
              <a:defRPr sz="4656"/>
            </a:pPr>
            <a:r>
              <a:t>dN/dS methods can be used to both handle some residual MSA error during selection screens and also find it in alignments</a:t>
            </a:r>
          </a:p>
          <a:p>
            <a:pPr marL="591312" indent="-591312" defTabSz="2365188">
              <a:spcBef>
                <a:spcPts val="4300"/>
              </a:spcBef>
              <a:defRPr sz="4656"/>
            </a:pPr>
            <a:r>
              <a:t>The structure of the underlying substitution model can be adjusted to reflect more biological realism (e.g. MNM)</a:t>
            </a:r>
          </a:p>
          <a:p>
            <a:pPr marL="591312" indent="-591312" defTabSz="2365188">
              <a:spcBef>
                <a:spcPts val="4300"/>
              </a:spcBef>
              <a:defRPr sz="4656"/>
            </a:pPr>
            <a:r>
              <a:t>Can identify specific genes and/or species which have higher putative errors</a:t>
            </a:r>
          </a:p>
          <a:p>
            <a:pPr marL="591312" indent="-591312" defTabSz="2365188">
              <a:spcBef>
                <a:spcPts val="4300"/>
              </a:spcBef>
              <a:defRPr sz="4656"/>
            </a:pPr>
            <a:r>
              <a:t>Implemented in the HyPhy package</a:t>
            </a:r>
          </a:p>
          <a:p>
            <a:pPr marL="591312" indent="-591312" defTabSz="2365188">
              <a:spcBef>
                <a:spcPts val="4300"/>
              </a:spcBef>
              <a:defRPr sz="4656"/>
            </a:pPr>
            <a:r>
              <a:t>Not computationally cheap, but delivers a useful result while screening for errors</a:t>
            </a:r>
          </a:p>
          <a:p>
            <a:pPr lvl="1" marL="1182624" indent="-591312" defTabSz="2365188">
              <a:spcBef>
                <a:spcPts val="4300"/>
              </a:spcBef>
              <a:defRPr sz="4656"/>
            </a:pPr>
            <a:r>
              <a:t>The main cost growth dimension is the # of genomes</a:t>
            </a:r>
          </a:p>
          <a:p>
            <a:pPr lvl="1" marL="1182624" indent="-591312" defTabSz="2365188">
              <a:spcBef>
                <a:spcPts val="4300"/>
              </a:spcBef>
              <a:defRPr sz="4656"/>
            </a:pPr>
            <a:r>
              <a:t>For 32 genomes, per MSA run time is on the order of 1-10 minutes per core</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Break"/>
          <p:cNvSpPr txBox="1"/>
          <p:nvPr>
            <p:ph type="body" sz="half" idx="1"/>
          </p:nvPr>
        </p:nvSpPr>
        <p:spPr>
          <a:prstGeom prst="rect">
            <a:avLst/>
          </a:prstGeom>
        </p:spPr>
        <p:txBody>
          <a:bodyPr/>
          <a:lstStyle/>
          <a:p>
            <a:pPr/>
            <a:r>
              <a:t>Break</a:t>
            </a:r>
          </a:p>
        </p:txBody>
      </p:sp>
      <p:sp>
        <p:nvSpPr>
          <p:cNvPr id="131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Hands-on workshop component"/>
          <p:cNvSpPr txBox="1"/>
          <p:nvPr>
            <p:ph type="title"/>
          </p:nvPr>
        </p:nvSpPr>
        <p:spPr>
          <a:prstGeom prst="rect">
            <a:avLst/>
          </a:prstGeom>
        </p:spPr>
        <p:txBody>
          <a:bodyPr/>
          <a:lstStyle/>
          <a:p>
            <a:pPr/>
            <a:r>
              <a:t>Hands-on workshop component</a:t>
            </a:r>
          </a:p>
        </p:txBody>
      </p:sp>
      <p:sp>
        <p:nvSpPr>
          <p:cNvPr id="1318" name="Slide Subtitle"/>
          <p:cNvSpPr txBox="1"/>
          <p:nvPr>
            <p:ph type="body" idx="21"/>
          </p:nvPr>
        </p:nvSpPr>
        <p:spPr>
          <a:prstGeom prst="rect">
            <a:avLst/>
          </a:prstGeom>
        </p:spPr>
        <p:txBody>
          <a:bodyPr/>
          <a:lstStyle/>
          <a:p>
            <a:pPr/>
          </a:p>
        </p:txBody>
      </p:sp>
      <p:sp>
        <p:nvSpPr>
          <p:cNvPr id="1319" name="Getting familiar with evolutionary analyses…"/>
          <p:cNvSpPr txBox="1"/>
          <p:nvPr>
            <p:ph type="body" idx="1"/>
          </p:nvPr>
        </p:nvSpPr>
        <p:spPr>
          <a:prstGeom prst="rect">
            <a:avLst/>
          </a:prstGeom>
        </p:spPr>
        <p:txBody>
          <a:bodyPr/>
          <a:lstStyle/>
          <a:p>
            <a:pPr/>
            <a:r>
              <a:t>Getting familiar with evolutionary analyses</a:t>
            </a:r>
          </a:p>
          <a:p>
            <a:pPr/>
            <a:r>
              <a:t>Run data through the command-line</a:t>
            </a:r>
          </a:p>
          <a:p>
            <a:pPr/>
            <a:r>
              <a:t>Run data through Datamonkey</a:t>
            </a:r>
          </a:p>
          <a:p>
            <a:pPr/>
            <a:r>
              <a:t>View results on Hyphy Vision</a:t>
            </a:r>
          </a:p>
          <a:p>
            <a:pPr/>
            <a:r>
              <a:t>If there is time, we will write custom scripts to parse our results and plot.</a:t>
            </a:r>
          </a:p>
        </p:txBody>
      </p:sp>
      <p:sp>
        <p:nvSpPr>
          <p:cNvPr id="132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Evolutionary Modes"/>
          <p:cNvSpPr txBox="1"/>
          <p:nvPr>
            <p:ph type="title"/>
          </p:nvPr>
        </p:nvSpPr>
        <p:spPr>
          <a:xfrm>
            <a:off x="5122175" y="7985"/>
            <a:ext cx="13342387" cy="4648201"/>
          </a:xfrm>
          <a:prstGeom prst="rect">
            <a:avLst/>
          </a:prstGeom>
        </p:spPr>
        <p:txBody>
          <a:bodyPr/>
          <a:lstStyle>
            <a:lvl1pPr>
              <a:spcBef>
                <a:spcPts val="400"/>
              </a:spcBef>
            </a:lvl1pPr>
          </a:lstStyle>
          <a:p>
            <a:pPr/>
            <a:r>
              <a:t>Evolutionary Modes</a:t>
            </a:r>
          </a:p>
        </p:txBody>
      </p:sp>
      <p:graphicFrame>
        <p:nvGraphicFramePr>
          <p:cNvPr id="473" name="Table"/>
          <p:cNvGraphicFramePr/>
          <p:nvPr/>
        </p:nvGraphicFramePr>
        <p:xfrm>
          <a:off x="3333750" y="4071937"/>
          <a:ext cx="17716500" cy="68037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112138"/>
                <a:gridCol w="9604362"/>
              </a:tblGrid>
              <a:tr h="3002929">
                <a:tc>
                  <a:txBody>
                    <a:bodyPr/>
                    <a:lstStyle/>
                    <a:p>
                      <a:pPr algn="ctr" defTabSz="914400">
                        <a:defRPr sz="1800"/>
                      </a:pPr>
                      <a:r>
                        <a:rPr sz="4400">
                          <a:latin typeface="Helvetica Neue Light"/>
                          <a:ea typeface="Helvetica Neue Light"/>
                          <a:cs typeface="Helvetica Neue Light"/>
                          <a:sym typeface="Helvetica Neue Light"/>
                        </a:rPr>
                        <a:t>Positive Selection
(Diversifying)</a:t>
                      </a:r>
                    </a:p>
                  </a:txBody>
                  <a:tcPr marL="50800" marR="50800" marT="50800" marB="50800" anchor="ctr" anchorCtr="0" horzOverflow="overflow">
                    <a:lnL w="3175">
                      <a:miter lim="400000"/>
                    </a:lnL>
                    <a:lnR w="25400">
                      <a:solidFill>
                        <a:srgbClr val="000000"/>
                      </a:solidFill>
                      <a:miter lim="400000"/>
                    </a:lnR>
                    <a:lnT w="3175">
                      <a:miter lim="400000"/>
                    </a:lnT>
                    <a:lnB w="3175">
                      <a:miter lim="400000"/>
                    </a:lnB>
                  </a:tcPr>
                </a:tc>
                <a:tc>
                  <a:txBody>
                    <a:bodyPr/>
                    <a:lstStyle/>
                    <a:p>
                      <a:pPr algn="ctr" defTabSz="914400">
                        <a:defRPr sz="1800"/>
                      </a:pPr>
                      <a:r>
                        <a:rPr sz="4400">
                          <a:latin typeface="Helvetica Neue Light"/>
                          <a:ea typeface="Helvetica Neue Light"/>
                          <a:cs typeface="Helvetica Neue Light"/>
                          <a:sym typeface="Helvetica Neue Light"/>
                        </a:rPr>
                        <a:t>dS &lt; dN or 
ω := dN/dS &gt; 1 </a:t>
                      </a:r>
                    </a:p>
                  </a:txBody>
                  <a:tcPr marL="50800" marR="50800" marT="50800" marB="50800" anchor="ctr" anchorCtr="0" horzOverflow="overflow">
                    <a:lnL w="25400">
                      <a:solidFill>
                        <a:srgbClr val="000000"/>
                      </a:solidFill>
                      <a:miter lim="400000"/>
                    </a:lnL>
                    <a:lnR w="3175">
                      <a:miter lim="400000"/>
                    </a:lnR>
                    <a:lnT w="3175">
                      <a:miter lim="400000"/>
                    </a:lnT>
                    <a:lnB w="3175">
                      <a:miter lim="400000"/>
                    </a:lnB>
                  </a:tcPr>
                </a:tc>
              </a:tr>
              <a:tr h="1768354">
                <a:tc>
                  <a:txBody>
                    <a:bodyPr/>
                    <a:lstStyle/>
                    <a:p>
                      <a:pPr algn="ctr" defTabSz="914400">
                        <a:defRPr sz="1800"/>
                      </a:pPr>
                      <a:r>
                        <a:rPr sz="4400">
                          <a:latin typeface="Helvetica Neue Light"/>
                          <a:ea typeface="Helvetica Neue Light"/>
                          <a:cs typeface="Helvetica Neue Light"/>
                          <a:sym typeface="Helvetica Neue Light"/>
                        </a:rPr>
                        <a:t>Negative Selection</a:t>
                      </a:r>
                    </a:p>
                  </a:txBody>
                  <a:tcPr marL="50800" marR="50800" marT="50800" marB="50800" anchor="ctr" anchorCtr="0" horzOverflow="overflow">
                    <a:lnL w="3175">
                      <a:miter lim="400000"/>
                    </a:lnL>
                    <a:lnR w="25400">
                      <a:solidFill>
                        <a:srgbClr val="000000"/>
                      </a:solidFill>
                      <a:miter lim="400000"/>
                    </a:lnR>
                    <a:lnT w="3175">
                      <a:miter lim="400000"/>
                    </a:lnT>
                    <a:lnB w="3175">
                      <a:miter lim="400000"/>
                    </a:lnB>
                  </a:tcPr>
                </a:tc>
                <a:tc>
                  <a:txBody>
                    <a:bodyPr/>
                    <a:lstStyle/>
                    <a:p>
                      <a:pPr algn="ctr" defTabSz="914400">
                        <a:defRPr sz="1800"/>
                      </a:pPr>
                      <a:r>
                        <a:rPr sz="4400">
                          <a:latin typeface="Helvetica Neue Light"/>
                          <a:ea typeface="Helvetica Neue Light"/>
                          <a:cs typeface="Helvetica Neue Light"/>
                          <a:sym typeface="Helvetica Neue Light"/>
                        </a:rPr>
                        <a:t>dS &gt; dN or ω &lt; 1</a:t>
                      </a:r>
                    </a:p>
                  </a:txBody>
                  <a:tcPr marL="50800" marR="50800" marT="50800" marB="50800" anchor="ctr" anchorCtr="0" horzOverflow="overflow">
                    <a:lnL w="25400">
                      <a:solidFill>
                        <a:srgbClr val="000000"/>
                      </a:solidFill>
                      <a:miter lim="400000"/>
                    </a:lnL>
                    <a:lnR w="3175">
                      <a:miter lim="400000"/>
                    </a:lnR>
                    <a:lnT w="3175">
                      <a:miter lim="400000"/>
                    </a:lnT>
                    <a:lnB w="3175">
                      <a:miter lim="400000"/>
                    </a:lnB>
                  </a:tcPr>
                </a:tc>
              </a:tr>
              <a:tr h="2032438">
                <a:tc>
                  <a:txBody>
                    <a:bodyPr/>
                    <a:lstStyle/>
                    <a:p>
                      <a:pPr algn="ctr" defTabSz="914400">
                        <a:defRPr sz="1800"/>
                      </a:pPr>
                      <a:r>
                        <a:rPr sz="4400">
                          <a:latin typeface="Helvetica Neue Light"/>
                          <a:ea typeface="Helvetica Neue Light"/>
                          <a:cs typeface="Helvetica Neue Light"/>
                          <a:sym typeface="Helvetica Neue Light"/>
                        </a:rPr>
                        <a:t>Neutral Evolution</a:t>
                      </a:r>
                    </a:p>
                  </a:txBody>
                  <a:tcPr marL="50800" marR="50800" marT="50800" marB="50800" anchor="ctr" anchorCtr="0" horzOverflow="overflow">
                    <a:lnL w="3175">
                      <a:miter lim="400000"/>
                    </a:lnL>
                    <a:lnR w="25400">
                      <a:solidFill>
                        <a:srgbClr val="000000"/>
                      </a:solidFill>
                      <a:miter lim="400000"/>
                    </a:lnR>
                    <a:lnT w="3175">
                      <a:miter lim="400000"/>
                    </a:lnT>
                    <a:lnB w="3175">
                      <a:miter lim="400000"/>
                    </a:lnB>
                  </a:tcPr>
                </a:tc>
                <a:tc>
                  <a:txBody>
                    <a:bodyPr/>
                    <a:lstStyle/>
                    <a:p>
                      <a:pPr algn="ctr" defTabSz="914400">
                        <a:defRPr sz="1800"/>
                      </a:pPr>
                      <a:r>
                        <a:rPr sz="4400">
                          <a:latin typeface="Helvetica Neue Light"/>
                          <a:ea typeface="Helvetica Neue Light"/>
                          <a:cs typeface="Helvetica Neue Light"/>
                          <a:sym typeface="Helvetica Neue Light"/>
                        </a:rPr>
                        <a:t>dS ≃ dN or ω ≃ 1</a:t>
                      </a:r>
                    </a:p>
                  </a:txBody>
                  <a:tcPr marL="50800" marR="50800" marT="50800" marB="50800" anchor="ctr" anchorCtr="0" horzOverflow="overflow">
                    <a:lnL w="25400">
                      <a:solidFill>
                        <a:srgbClr val="000000"/>
                      </a:solidFill>
                      <a:miter lim="400000"/>
                    </a:lnL>
                    <a:lnR w="3175">
                      <a:miter lim="400000"/>
                    </a:lnR>
                    <a:lnT w="3175">
                      <a:miter lim="400000"/>
                    </a:lnT>
                    <a:lnB w="3175">
                      <a:miter lim="400000"/>
                    </a:lnB>
                  </a:tcPr>
                </a:tc>
              </a:tr>
            </a:tbl>
          </a:graphicData>
        </a:graphic>
      </p:graphicFrame>
      <p:sp>
        <p:nvSpPr>
          <p:cNvPr id="4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Hands-on workshop component"/>
          <p:cNvSpPr txBox="1"/>
          <p:nvPr>
            <p:ph type="title"/>
          </p:nvPr>
        </p:nvSpPr>
        <p:spPr>
          <a:prstGeom prst="rect">
            <a:avLst/>
          </a:prstGeom>
        </p:spPr>
        <p:txBody>
          <a:bodyPr/>
          <a:lstStyle/>
          <a:p>
            <a:pPr/>
            <a:r>
              <a:t>Hands-on workshop component</a:t>
            </a:r>
          </a:p>
        </p:txBody>
      </p:sp>
      <p:sp>
        <p:nvSpPr>
          <p:cNvPr id="1323" name="Slide Subtitle"/>
          <p:cNvSpPr txBox="1"/>
          <p:nvPr>
            <p:ph type="body" idx="21"/>
          </p:nvPr>
        </p:nvSpPr>
        <p:spPr>
          <a:prstGeom prst="rect">
            <a:avLst/>
          </a:prstGeom>
        </p:spPr>
        <p:txBody>
          <a:bodyPr/>
          <a:lstStyle/>
          <a:p>
            <a:pPr/>
          </a:p>
        </p:txBody>
      </p:sp>
      <p:sp>
        <p:nvSpPr>
          <p:cNvPr id="1324" name="Choose a dataset (one of your own, or one of the examples we provide)…"/>
          <p:cNvSpPr txBox="1"/>
          <p:nvPr>
            <p:ph type="body" idx="1"/>
          </p:nvPr>
        </p:nvSpPr>
        <p:spPr>
          <a:prstGeom prst="rect">
            <a:avLst/>
          </a:prstGeom>
        </p:spPr>
        <p:txBody>
          <a:bodyPr/>
          <a:lstStyle/>
          <a:p>
            <a:pPr/>
            <a:r>
              <a:t>Choose a dataset (one of your own, or one of the examples we provide)</a:t>
            </a:r>
          </a:p>
          <a:p>
            <a:pPr lvl="1"/>
            <a:r>
              <a:t>Use examples and code provided throughout the slides</a:t>
            </a:r>
          </a:p>
          <a:p>
            <a:pPr/>
            <a:r>
              <a:t>Run several different selection analyses on this file</a:t>
            </a:r>
          </a:p>
          <a:p>
            <a:pPr/>
            <a:r>
              <a:t>Use HyPhy Vision to compile results and visualizations</a:t>
            </a:r>
          </a:p>
          <a:p>
            <a:pPr/>
            <a:r>
              <a:t>Think about your results, do they make sense?</a:t>
            </a:r>
          </a:p>
        </p:txBody>
      </p:sp>
      <p:sp>
        <p:nvSpPr>
          <p:cNvPr id="132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Assignment: Detecting selection pressures in viral genomes using HyPhy"/>
          <p:cNvSpPr txBox="1"/>
          <p:nvPr>
            <p:ph type="title"/>
          </p:nvPr>
        </p:nvSpPr>
        <p:spPr>
          <a:prstGeom prst="rect">
            <a:avLst/>
          </a:prstGeom>
        </p:spPr>
        <p:txBody>
          <a:bodyPr/>
          <a:lstStyle>
            <a:lvl1pPr defTabSz="1463003">
              <a:defRPr spc="-102" sz="5100"/>
            </a:lvl1pPr>
          </a:lstStyle>
          <a:p>
            <a:pPr/>
            <a:r>
              <a:t>Assignment: Detecting selection pressures in viral genomes using HyPhy</a:t>
            </a:r>
          </a:p>
        </p:txBody>
      </p:sp>
      <p:sp>
        <p:nvSpPr>
          <p:cNvPr id="1328" name="Slide Subtitle"/>
          <p:cNvSpPr txBox="1"/>
          <p:nvPr>
            <p:ph type="body" idx="21"/>
          </p:nvPr>
        </p:nvSpPr>
        <p:spPr>
          <a:prstGeom prst="rect">
            <a:avLst/>
          </a:prstGeom>
        </p:spPr>
        <p:txBody>
          <a:bodyPr/>
          <a:lstStyle/>
          <a:p>
            <a:pPr/>
          </a:p>
        </p:txBody>
      </p:sp>
      <p:sp>
        <p:nvSpPr>
          <p:cNvPr id="1329" name="Objective:…"/>
          <p:cNvSpPr txBox="1"/>
          <p:nvPr>
            <p:ph type="body" idx="1"/>
          </p:nvPr>
        </p:nvSpPr>
        <p:spPr>
          <a:prstGeom prst="rect">
            <a:avLst/>
          </a:prstGeom>
        </p:spPr>
        <p:txBody>
          <a:bodyPr/>
          <a:lstStyle/>
          <a:p>
            <a:pPr marL="0" indent="0" defTabSz="457200">
              <a:lnSpc>
                <a:spcPct val="100000"/>
              </a:lnSpc>
              <a:spcBef>
                <a:spcPts val="1500"/>
              </a:spcBef>
              <a:buSzTx/>
              <a:buNone/>
              <a:defRPr b="1"/>
            </a:pPr>
            <a:r>
              <a:t>Objective:</a:t>
            </a:r>
          </a:p>
          <a:p>
            <a:pPr marL="0" indent="0" defTabSz="457200">
              <a:lnSpc>
                <a:spcPct val="120000"/>
              </a:lnSpc>
              <a:spcBef>
                <a:spcPts val="1200"/>
              </a:spcBef>
              <a:buSzTx/>
              <a:buNone/>
            </a:pPr>
            <a:r>
              <a:t>To understand how to use Hyphy for detecting selection pressures on viral genomes and to interpret the results in the context of viral evolution and pathogenesis.</a:t>
            </a:r>
          </a:p>
        </p:txBody>
      </p:sp>
      <p:sp>
        <p:nvSpPr>
          <p:cNvPr id="133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2" name="Preparation"/>
          <p:cNvSpPr txBox="1"/>
          <p:nvPr>
            <p:ph type="title"/>
          </p:nvPr>
        </p:nvSpPr>
        <p:spPr>
          <a:prstGeom prst="rect">
            <a:avLst/>
          </a:prstGeom>
        </p:spPr>
        <p:txBody>
          <a:bodyPr/>
          <a:lstStyle/>
          <a:p>
            <a:pPr/>
            <a:r>
              <a:t>Preparation</a:t>
            </a:r>
          </a:p>
        </p:txBody>
      </p:sp>
      <p:sp>
        <p:nvSpPr>
          <p:cNvPr id="1333" name="Slide Subtitle"/>
          <p:cNvSpPr txBox="1"/>
          <p:nvPr>
            <p:ph type="body" idx="21"/>
          </p:nvPr>
        </p:nvSpPr>
        <p:spPr>
          <a:prstGeom prst="rect">
            <a:avLst/>
          </a:prstGeom>
        </p:spPr>
        <p:txBody>
          <a:bodyPr/>
          <a:lstStyle/>
          <a:p>
            <a:pPr/>
          </a:p>
        </p:txBody>
      </p:sp>
      <p:sp>
        <p:nvSpPr>
          <p:cNvPr id="1334" name="Ensure you have access to a computer with Hyphy installed.…"/>
          <p:cNvSpPr txBox="1"/>
          <p:nvPr>
            <p:ph type="body" idx="1"/>
          </p:nvPr>
        </p:nvSpPr>
        <p:spPr>
          <a:prstGeom prst="rect">
            <a:avLst/>
          </a:prstGeom>
        </p:spPr>
        <p:txBody>
          <a:bodyPr/>
          <a:lstStyle/>
          <a:p>
            <a:pPr marL="0" indent="0" defTabSz="457200">
              <a:lnSpc>
                <a:spcPct val="100000"/>
              </a:lnSpc>
              <a:spcBef>
                <a:spcPts val="0"/>
              </a:spcBef>
              <a:buSzTx/>
              <a:buNone/>
            </a:pPr>
            <a:r>
              <a:t>Ensure you have access to a computer with Hyphy installed.</a:t>
            </a:r>
          </a:p>
          <a:p>
            <a:pPr marL="0" indent="0" defTabSz="457200">
              <a:lnSpc>
                <a:spcPct val="100000"/>
              </a:lnSpc>
              <a:spcBef>
                <a:spcPts val="0"/>
              </a:spcBef>
              <a:buSzTx/>
              <a:buNone/>
            </a:pPr>
          </a:p>
          <a:p>
            <a:pPr marL="0" indent="0" defTabSz="457200">
              <a:lnSpc>
                <a:spcPct val="100000"/>
              </a:lnSpc>
              <a:spcBef>
                <a:spcPts val="0"/>
              </a:spcBef>
              <a:buSzTx/>
              <a:buNone/>
            </a:pPr>
            <a:r>
              <a:t>Review the slides presented today on on the basics of molecular evolution and selection analyses and decide which analysis best fits your hypothesis</a:t>
            </a:r>
          </a:p>
          <a:p>
            <a:pPr marL="0" indent="0" defTabSz="457200">
              <a:lnSpc>
                <a:spcPct val="100000"/>
              </a:lnSpc>
              <a:spcBef>
                <a:spcPts val="0"/>
              </a:spcBef>
              <a:buSzTx/>
              <a:buNone/>
            </a:pPr>
          </a:p>
          <a:p>
            <a:pPr marL="0" indent="0" defTabSz="457200">
              <a:lnSpc>
                <a:spcPct val="100000"/>
              </a:lnSpc>
              <a:spcBef>
                <a:spcPts val="0"/>
              </a:spcBef>
              <a:buSzTx/>
              <a:buNone/>
            </a:pPr>
            <a:r>
              <a:t>Each student or group will choose a specific viral gene dataset (e.g., from HIV, Influenza, SARS-CoV-2) available from databases like GenBank or specific viral genome repositories. I recommend - </a:t>
            </a:r>
            <a:r>
              <a:rPr u="sng">
                <a:hlinkClick r:id="rId2" invalidUrl="" action="" tgtFrame="" tooltip="" history="1" highlightClick="0" endSnd="0"/>
              </a:rPr>
              <a:t>https://www.bv-brc.org/</a:t>
            </a:r>
          </a:p>
        </p:txBody>
      </p:sp>
      <p:sp>
        <p:nvSpPr>
          <p:cNvPr id="133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7" name="Data retrieval"/>
          <p:cNvSpPr txBox="1"/>
          <p:nvPr>
            <p:ph type="title"/>
          </p:nvPr>
        </p:nvSpPr>
        <p:spPr>
          <a:prstGeom prst="rect">
            <a:avLst/>
          </a:prstGeom>
        </p:spPr>
        <p:txBody>
          <a:bodyPr/>
          <a:lstStyle/>
          <a:p>
            <a:pPr/>
            <a:r>
              <a:t>Data retrieval</a:t>
            </a:r>
          </a:p>
        </p:txBody>
      </p:sp>
      <p:sp>
        <p:nvSpPr>
          <p:cNvPr id="1338" name="Slide Subtitle"/>
          <p:cNvSpPr txBox="1"/>
          <p:nvPr>
            <p:ph type="body" idx="21"/>
          </p:nvPr>
        </p:nvSpPr>
        <p:spPr>
          <a:prstGeom prst="rect">
            <a:avLst/>
          </a:prstGeom>
        </p:spPr>
        <p:txBody>
          <a:bodyPr/>
          <a:lstStyle/>
          <a:p>
            <a:pPr/>
          </a:p>
        </p:txBody>
      </p:sp>
      <p:sp>
        <p:nvSpPr>
          <p:cNvPr id="1339" name="Download the nucleotide sequences of their assigned viral gene.…"/>
          <p:cNvSpPr txBox="1"/>
          <p:nvPr>
            <p:ph type="body" idx="1"/>
          </p:nvPr>
        </p:nvSpPr>
        <p:spPr>
          <a:prstGeom prst="rect">
            <a:avLst/>
          </a:prstGeom>
        </p:spPr>
        <p:txBody>
          <a:bodyPr/>
          <a:lstStyle/>
          <a:p>
            <a:pPr marL="0" indent="0" defTabSz="457200">
              <a:lnSpc>
                <a:spcPct val="100000"/>
              </a:lnSpc>
              <a:spcBef>
                <a:spcPts val="0"/>
              </a:spcBef>
              <a:buSzTx/>
              <a:buNone/>
            </a:pPr>
            <a:r>
              <a:t>Download the nucleotide sequences of their assigned viral gene.</a:t>
            </a:r>
          </a:p>
          <a:p>
            <a:pPr marL="0" indent="0" defTabSz="457200">
              <a:lnSpc>
                <a:spcPct val="100000"/>
              </a:lnSpc>
              <a:spcBef>
                <a:spcPts val="0"/>
              </a:spcBef>
              <a:buSzTx/>
              <a:buNone/>
            </a:pPr>
          </a:p>
          <a:p>
            <a:pPr marL="0" indent="0" defTabSz="457200">
              <a:lnSpc>
                <a:spcPct val="100000"/>
              </a:lnSpc>
              <a:spcBef>
                <a:spcPts val="0"/>
              </a:spcBef>
              <a:buSzTx/>
              <a:buNone/>
            </a:pPr>
            <a:r>
              <a:t>Align the sequences using tools like MACSE or codon-msa </a:t>
            </a:r>
          </a:p>
          <a:p>
            <a:pPr marL="0" indent="0" defTabSz="457200">
              <a:lnSpc>
                <a:spcPct val="100000"/>
              </a:lnSpc>
              <a:spcBef>
                <a:spcPts val="0"/>
              </a:spcBef>
              <a:buSzTx/>
              <a:buNone/>
            </a:pPr>
          </a:p>
          <a:p>
            <a:pPr marL="0" indent="0" defTabSz="457200">
              <a:lnSpc>
                <a:spcPct val="100000"/>
              </a:lnSpc>
              <a:spcBef>
                <a:spcPts val="0"/>
              </a:spcBef>
              <a:buSzTx/>
              <a:buNone/>
            </a:pPr>
            <a:r>
              <a:t>It is important to generate codon-aware alignments, otherwise the selection analyses will fail.</a:t>
            </a:r>
          </a:p>
        </p:txBody>
      </p:sp>
      <p:sp>
        <p:nvSpPr>
          <p:cNvPr id="134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Hyphy Analysis"/>
          <p:cNvSpPr txBox="1"/>
          <p:nvPr>
            <p:ph type="title"/>
          </p:nvPr>
        </p:nvSpPr>
        <p:spPr>
          <a:prstGeom prst="rect">
            <a:avLst/>
          </a:prstGeom>
        </p:spPr>
        <p:txBody>
          <a:bodyPr/>
          <a:lstStyle/>
          <a:p>
            <a:pPr/>
            <a:r>
              <a:t>Hyphy Analysis</a:t>
            </a:r>
          </a:p>
        </p:txBody>
      </p:sp>
      <p:sp>
        <p:nvSpPr>
          <p:cNvPr id="1343" name="Slide Subtitle"/>
          <p:cNvSpPr txBox="1"/>
          <p:nvPr>
            <p:ph type="body" idx="21"/>
          </p:nvPr>
        </p:nvSpPr>
        <p:spPr>
          <a:prstGeom prst="rect">
            <a:avLst/>
          </a:prstGeom>
        </p:spPr>
        <p:txBody>
          <a:bodyPr/>
          <a:lstStyle/>
          <a:p>
            <a:pPr/>
          </a:p>
        </p:txBody>
      </p:sp>
      <p:sp>
        <p:nvSpPr>
          <p:cNvPr id="1344" name="Students will go through the following steps in Hyphy…"/>
          <p:cNvSpPr txBox="1"/>
          <p:nvPr>
            <p:ph type="body" idx="1"/>
          </p:nvPr>
        </p:nvSpPr>
        <p:spPr>
          <a:prstGeom prst="rect">
            <a:avLst/>
          </a:prstGeom>
        </p:spPr>
        <p:txBody>
          <a:bodyPr/>
          <a:lstStyle/>
          <a:p>
            <a:pPr marL="0" indent="0" defTabSz="457200">
              <a:lnSpc>
                <a:spcPct val="100000"/>
              </a:lnSpc>
              <a:spcBef>
                <a:spcPts val="1200"/>
              </a:spcBef>
              <a:buSzTx/>
              <a:buNone/>
              <a:defRPr b="1"/>
            </a:pPr>
            <a:endParaRPr b="0"/>
          </a:p>
          <a:p>
            <a:pPr marL="457200" indent="-317500" defTabSz="457200">
              <a:lnSpc>
                <a:spcPct val="120000"/>
              </a:lnSpc>
              <a:spcBef>
                <a:spcPts val="0"/>
              </a:spcBef>
              <a:buSzPct val="100000"/>
              <a:buFont typeface="Times Roman"/>
            </a:pPr>
            <a:r>
              <a:t>S</a:t>
            </a:r>
            <a:r>
              <a:t>tudents will go through the following steps in Hyphy</a:t>
            </a:r>
          </a:p>
          <a:p>
            <a:pPr lvl="1" marL="914400" indent="-317500" defTabSz="457200">
              <a:lnSpc>
                <a:spcPct val="120000"/>
              </a:lnSpc>
              <a:spcBef>
                <a:spcPts val="0"/>
              </a:spcBef>
              <a:buSzPct val="100000"/>
              <a:buFont typeface="Times Roman"/>
            </a:pPr>
            <a:r>
              <a:rPr b="1"/>
              <a:t>Input Preparation:</a:t>
            </a:r>
            <a:r>
              <a:t> Import the aligned sequences into Hyphy.</a:t>
            </a:r>
          </a:p>
          <a:p>
            <a:pPr lvl="1" marL="914400" indent="-317500" defTabSz="457200">
              <a:lnSpc>
                <a:spcPct val="120000"/>
              </a:lnSpc>
              <a:spcBef>
                <a:spcPts val="0"/>
              </a:spcBef>
              <a:buSzPct val="100000"/>
              <a:buFont typeface="Times Roman"/>
            </a:pPr>
            <a:r>
              <a:rPr b="1"/>
              <a:t>Model Selection:</a:t>
            </a:r>
            <a:r>
              <a:t> Select an appropriate substitution model.</a:t>
            </a:r>
          </a:p>
          <a:p>
            <a:pPr lvl="1" marL="914400" indent="-317500" defTabSz="457200">
              <a:lnSpc>
                <a:spcPct val="120000"/>
              </a:lnSpc>
              <a:spcBef>
                <a:spcPts val="0"/>
              </a:spcBef>
              <a:buSzPct val="100000"/>
              <a:buFont typeface="Times Roman"/>
            </a:pPr>
            <a:r>
              <a:rPr b="1"/>
              <a:t>Selection Analysis:</a:t>
            </a:r>
            <a:r>
              <a:t> Run selection analysis using methods such as SLAC (Single Likelihood Ancestor Counting), FEL (Fixed Effects Likelihood), and MEME (Mixed Effects Model of Evolution).</a:t>
            </a:r>
          </a:p>
        </p:txBody>
      </p:sp>
      <p:sp>
        <p:nvSpPr>
          <p:cNvPr id="134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7" name="Results Interpretation"/>
          <p:cNvSpPr txBox="1"/>
          <p:nvPr>
            <p:ph type="title"/>
          </p:nvPr>
        </p:nvSpPr>
        <p:spPr>
          <a:prstGeom prst="rect">
            <a:avLst/>
          </a:prstGeom>
        </p:spPr>
        <p:txBody>
          <a:bodyPr/>
          <a:lstStyle/>
          <a:p>
            <a:pPr/>
            <a:r>
              <a:t>Results Interpretation</a:t>
            </a:r>
          </a:p>
        </p:txBody>
      </p:sp>
      <p:sp>
        <p:nvSpPr>
          <p:cNvPr id="1348" name="Slide Subtitle"/>
          <p:cNvSpPr txBox="1"/>
          <p:nvPr>
            <p:ph type="body" idx="21"/>
          </p:nvPr>
        </p:nvSpPr>
        <p:spPr>
          <a:prstGeom prst="rect">
            <a:avLst/>
          </a:prstGeom>
        </p:spPr>
        <p:txBody>
          <a:bodyPr/>
          <a:lstStyle/>
          <a:p>
            <a:pPr/>
          </a:p>
        </p:txBody>
      </p:sp>
      <p:sp>
        <p:nvSpPr>
          <p:cNvPr id="1349" name="Students will interpret the results of their analysis, focusing on:…"/>
          <p:cNvSpPr txBox="1"/>
          <p:nvPr>
            <p:ph type="body" idx="1"/>
          </p:nvPr>
        </p:nvSpPr>
        <p:spPr>
          <a:prstGeom prst="rect">
            <a:avLst/>
          </a:prstGeom>
        </p:spPr>
        <p:txBody>
          <a:bodyPr/>
          <a:lstStyle/>
          <a:p>
            <a:pPr marL="0" indent="0" defTabSz="457200">
              <a:lnSpc>
                <a:spcPct val="120000"/>
              </a:lnSpc>
              <a:spcBef>
                <a:spcPts val="0"/>
              </a:spcBef>
              <a:buSzTx/>
              <a:buNone/>
            </a:pPr>
            <a:r>
              <a:t>Students will interpret the results of their analysis, focusing on:</a:t>
            </a:r>
          </a:p>
          <a:p>
            <a:pPr marL="457200" indent="-317500" defTabSz="457200">
              <a:lnSpc>
                <a:spcPct val="120000"/>
              </a:lnSpc>
              <a:spcBef>
                <a:spcPts val="0"/>
              </a:spcBef>
              <a:buSzPct val="100000"/>
              <a:buFont typeface="Times Roman"/>
            </a:pPr>
            <a:r>
              <a:t>Identifying sites under positive or negative selection.</a:t>
            </a:r>
          </a:p>
          <a:p>
            <a:pPr marL="457200" indent="-317500" defTabSz="457200">
              <a:lnSpc>
                <a:spcPct val="120000"/>
              </a:lnSpc>
              <a:spcBef>
                <a:spcPts val="0"/>
              </a:spcBef>
              <a:buSzPct val="100000"/>
              <a:buFont typeface="Times Roman"/>
            </a:pPr>
            <a:r>
              <a:t>Understanding the biological significance of these sites in the context of viral evolution.</a:t>
            </a:r>
          </a:p>
          <a:p>
            <a:pPr marL="457200" indent="-317500" defTabSz="457200">
              <a:lnSpc>
                <a:spcPct val="120000"/>
              </a:lnSpc>
              <a:spcBef>
                <a:spcPts val="0"/>
              </a:spcBef>
              <a:buSzPct val="100000"/>
              <a:buFont typeface="Times Roman"/>
            </a:pPr>
            <a:r>
              <a:t>Comparing the results from different methods (SLAC, FEL, MEME) and discussing any discrepancies.</a:t>
            </a:r>
          </a:p>
        </p:txBody>
      </p:sp>
      <p:sp>
        <p:nvSpPr>
          <p:cNvPr id="135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2" name="Report"/>
          <p:cNvSpPr txBox="1"/>
          <p:nvPr>
            <p:ph type="title"/>
          </p:nvPr>
        </p:nvSpPr>
        <p:spPr>
          <a:prstGeom prst="rect">
            <a:avLst/>
          </a:prstGeom>
        </p:spPr>
        <p:txBody>
          <a:bodyPr/>
          <a:lstStyle/>
          <a:p>
            <a:pPr/>
            <a:r>
              <a:t>Report</a:t>
            </a:r>
          </a:p>
        </p:txBody>
      </p:sp>
      <p:sp>
        <p:nvSpPr>
          <p:cNvPr id="1353" name="Slide Subtitle"/>
          <p:cNvSpPr txBox="1"/>
          <p:nvPr>
            <p:ph type="body" idx="21"/>
          </p:nvPr>
        </p:nvSpPr>
        <p:spPr>
          <a:prstGeom prst="rect">
            <a:avLst/>
          </a:prstGeom>
        </p:spPr>
        <p:txBody>
          <a:bodyPr/>
          <a:lstStyle/>
          <a:p>
            <a:pPr/>
          </a:p>
        </p:txBody>
      </p:sp>
      <p:sp>
        <p:nvSpPr>
          <p:cNvPr id="1354" name="Each student or group should prepare a report that includes…"/>
          <p:cNvSpPr txBox="1"/>
          <p:nvPr>
            <p:ph type="body" idx="1"/>
          </p:nvPr>
        </p:nvSpPr>
        <p:spPr>
          <a:prstGeom prst="rect">
            <a:avLst/>
          </a:prstGeom>
        </p:spPr>
        <p:txBody>
          <a:bodyPr/>
          <a:lstStyle/>
          <a:p>
            <a:pPr marL="0" indent="0" defTabSz="457200">
              <a:lnSpc>
                <a:spcPct val="100000"/>
              </a:lnSpc>
              <a:spcBef>
                <a:spcPts val="1200"/>
              </a:spcBef>
              <a:buSzTx/>
              <a:buNone/>
              <a:defRPr b="1"/>
            </a:pPr>
            <a:endParaRPr b="0"/>
          </a:p>
          <a:p>
            <a:pPr marL="457200" indent="-317500" defTabSz="457200">
              <a:lnSpc>
                <a:spcPct val="120000"/>
              </a:lnSpc>
              <a:spcBef>
                <a:spcPts val="0"/>
              </a:spcBef>
              <a:buSzPct val="100000"/>
              <a:buFont typeface="Times Roman"/>
            </a:pPr>
            <a:r>
              <a:t>Each student or group should prepare a report that includes</a:t>
            </a:r>
          </a:p>
          <a:p>
            <a:pPr lvl="1" marL="914400" indent="-317500" defTabSz="457200">
              <a:lnSpc>
                <a:spcPct val="120000"/>
              </a:lnSpc>
              <a:spcBef>
                <a:spcPts val="0"/>
              </a:spcBef>
              <a:buSzPct val="100000"/>
              <a:buFont typeface="Times Roman"/>
            </a:pPr>
            <a:r>
              <a:t>A brief introduction to the viral gene and its significance</a:t>
            </a:r>
          </a:p>
          <a:p>
            <a:pPr lvl="1" marL="914400" indent="-317500" defTabSz="457200">
              <a:lnSpc>
                <a:spcPct val="120000"/>
              </a:lnSpc>
              <a:spcBef>
                <a:spcPts val="0"/>
              </a:spcBef>
              <a:buSzPct val="100000"/>
              <a:buFont typeface="Times Roman"/>
            </a:pPr>
            <a:r>
              <a:t>A methodology section outlining the steps taken in Hyphy.</a:t>
            </a:r>
          </a:p>
          <a:p>
            <a:pPr lvl="1" marL="914400" indent="-317500" defTabSz="457200">
              <a:lnSpc>
                <a:spcPct val="120000"/>
              </a:lnSpc>
              <a:spcBef>
                <a:spcPts val="0"/>
              </a:spcBef>
              <a:buSzPct val="100000"/>
              <a:buFont typeface="Times Roman"/>
            </a:pPr>
            <a:r>
              <a:t>Results with tables and/or graphs showing selected sites.</a:t>
            </a:r>
          </a:p>
          <a:p>
            <a:pPr lvl="1" marL="914400" indent="-317500" defTabSz="457200">
              <a:lnSpc>
                <a:spcPct val="120000"/>
              </a:lnSpc>
              <a:spcBef>
                <a:spcPts val="0"/>
              </a:spcBef>
              <a:buSzPct val="100000"/>
              <a:buFont typeface="Times Roman"/>
            </a:pPr>
            <a:r>
              <a:t>A discussion on the implications of the findings, including any potential functional or clinical relevance</a:t>
            </a:r>
          </a:p>
        </p:txBody>
      </p:sp>
      <p:sp>
        <p:nvSpPr>
          <p:cNvPr id="135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Presentation"/>
          <p:cNvSpPr txBox="1"/>
          <p:nvPr>
            <p:ph type="title"/>
          </p:nvPr>
        </p:nvSpPr>
        <p:spPr>
          <a:prstGeom prst="rect">
            <a:avLst/>
          </a:prstGeom>
        </p:spPr>
        <p:txBody>
          <a:bodyPr/>
          <a:lstStyle/>
          <a:p>
            <a:pPr/>
            <a:r>
              <a:t>Presentation</a:t>
            </a:r>
          </a:p>
        </p:txBody>
      </p:sp>
      <p:sp>
        <p:nvSpPr>
          <p:cNvPr id="1358" name="Slide Subtitle"/>
          <p:cNvSpPr txBox="1"/>
          <p:nvPr>
            <p:ph type="body" idx="21"/>
          </p:nvPr>
        </p:nvSpPr>
        <p:spPr>
          <a:prstGeom prst="rect">
            <a:avLst/>
          </a:prstGeom>
        </p:spPr>
        <p:txBody>
          <a:bodyPr/>
          <a:lstStyle/>
          <a:p>
            <a:pPr/>
          </a:p>
        </p:txBody>
      </p:sp>
      <p:sp>
        <p:nvSpPr>
          <p:cNvPr id="1359" name="Students present their findings to the class, highlighting key points from their analysis and discussing any challenges they faced during the assignment."/>
          <p:cNvSpPr txBox="1"/>
          <p:nvPr>
            <p:ph type="body" idx="1"/>
          </p:nvPr>
        </p:nvSpPr>
        <p:spPr>
          <a:prstGeom prst="rect">
            <a:avLst/>
          </a:prstGeom>
        </p:spPr>
        <p:txBody>
          <a:bodyPr/>
          <a:lstStyle>
            <a:lvl1pPr marL="0" indent="0" defTabSz="457200">
              <a:lnSpc>
                <a:spcPct val="100000"/>
              </a:lnSpc>
              <a:spcBef>
                <a:spcPts val="0"/>
              </a:spcBef>
              <a:buSzTx/>
              <a:buNone/>
            </a:lvl1pPr>
          </a:lstStyle>
          <a:p>
            <a:pPr/>
            <a:r>
              <a:t>Students present their findings to the class, highlighting key points from their analysis and discussing any challenges they faced during the assignment.</a:t>
            </a:r>
          </a:p>
        </p:txBody>
      </p:sp>
      <p:sp>
        <p:nvSpPr>
          <p:cNvPr id="1360"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2" name="Evaluation Criteria"/>
          <p:cNvSpPr txBox="1"/>
          <p:nvPr>
            <p:ph type="title"/>
          </p:nvPr>
        </p:nvSpPr>
        <p:spPr>
          <a:prstGeom prst="rect">
            <a:avLst/>
          </a:prstGeom>
        </p:spPr>
        <p:txBody>
          <a:bodyPr/>
          <a:lstStyle/>
          <a:p>
            <a:pPr/>
            <a:r>
              <a:t>Evaluation Criteria</a:t>
            </a:r>
          </a:p>
        </p:txBody>
      </p:sp>
      <p:sp>
        <p:nvSpPr>
          <p:cNvPr id="1363" name="Slide Subtitle"/>
          <p:cNvSpPr txBox="1"/>
          <p:nvPr>
            <p:ph type="body" idx="21"/>
          </p:nvPr>
        </p:nvSpPr>
        <p:spPr>
          <a:prstGeom prst="rect">
            <a:avLst/>
          </a:prstGeom>
        </p:spPr>
        <p:txBody>
          <a:bodyPr/>
          <a:lstStyle/>
          <a:p>
            <a:pPr/>
          </a:p>
        </p:txBody>
      </p:sp>
      <p:sp>
        <p:nvSpPr>
          <p:cNvPr id="1364" name="Accuracy and completeness of the data retrieval and alignment.…"/>
          <p:cNvSpPr txBox="1"/>
          <p:nvPr>
            <p:ph type="body" idx="1"/>
          </p:nvPr>
        </p:nvSpPr>
        <p:spPr>
          <a:prstGeom prst="rect">
            <a:avLst/>
          </a:prstGeom>
        </p:spPr>
        <p:txBody>
          <a:bodyPr/>
          <a:lstStyle/>
          <a:p>
            <a:pPr marL="0" indent="0" defTabSz="457200">
              <a:lnSpc>
                <a:spcPct val="100000"/>
              </a:lnSpc>
              <a:spcBef>
                <a:spcPts val="1500"/>
              </a:spcBef>
              <a:buSzTx/>
              <a:buNone/>
              <a:defRPr b="1"/>
            </a:pPr>
          </a:p>
          <a:p>
            <a:pPr marL="457200" indent="-317500" defTabSz="457200">
              <a:lnSpc>
                <a:spcPct val="120000"/>
              </a:lnSpc>
              <a:spcBef>
                <a:spcPts val="0"/>
              </a:spcBef>
              <a:buSzPct val="100000"/>
              <a:buFont typeface="Times Roman"/>
            </a:pPr>
            <a:r>
              <a:t>Accuracy and completeness of the data retrieval and alignment.</a:t>
            </a:r>
          </a:p>
          <a:p>
            <a:pPr marL="457200" indent="-317500" defTabSz="457200">
              <a:lnSpc>
                <a:spcPct val="120000"/>
              </a:lnSpc>
              <a:spcBef>
                <a:spcPts val="0"/>
              </a:spcBef>
              <a:buSzPct val="100000"/>
              <a:buFont typeface="Times Roman"/>
            </a:pPr>
            <a:r>
              <a:t>Correct application and execution of Hyphy selection analyses.</a:t>
            </a:r>
          </a:p>
          <a:p>
            <a:pPr marL="457200" indent="-317500" defTabSz="457200">
              <a:lnSpc>
                <a:spcPct val="120000"/>
              </a:lnSpc>
              <a:spcBef>
                <a:spcPts val="0"/>
              </a:spcBef>
              <a:buSzPct val="100000"/>
              <a:buFont typeface="Times Roman"/>
            </a:pPr>
            <a:r>
              <a:t>Depth of interpretation and biological insights drawn from the results.</a:t>
            </a:r>
          </a:p>
          <a:p>
            <a:pPr marL="457200" indent="-317500" defTabSz="457200">
              <a:lnSpc>
                <a:spcPct val="120000"/>
              </a:lnSpc>
              <a:spcBef>
                <a:spcPts val="0"/>
              </a:spcBef>
              <a:buSzPct val="100000"/>
              <a:buFont typeface="Times Roman"/>
            </a:pPr>
            <a:r>
              <a:t>Clarity and coherence of the written report and oral presentation.</a:t>
            </a:r>
          </a:p>
        </p:txBody>
      </p:sp>
      <p:sp>
        <p:nvSpPr>
          <p:cNvPr id="1365" name="Slide Number"/>
          <p:cNvSpPr txBox="1"/>
          <p:nvPr>
            <p:ph type="sldNum" sz="quarter" idx="2"/>
          </p:nvPr>
        </p:nvSpPr>
        <p:spPr>
          <a:xfrm>
            <a:off x="11563045" y="12994233"/>
            <a:ext cx="622707"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Estimating dS and dN"/>
          <p:cNvSpPr txBox="1"/>
          <p:nvPr>
            <p:ph type="title"/>
          </p:nvPr>
        </p:nvSpPr>
        <p:spPr>
          <a:prstGeom prst="rect">
            <a:avLst/>
          </a:prstGeom>
        </p:spPr>
        <p:txBody>
          <a:bodyPr/>
          <a:lstStyle/>
          <a:p>
            <a:pPr/>
            <a:r>
              <a:t>Estimating dS and dN</a:t>
            </a:r>
          </a:p>
        </p:txBody>
      </p:sp>
      <p:sp>
        <p:nvSpPr>
          <p:cNvPr id="477" name="Consider two aligned homologous sequences"/>
          <p:cNvSpPr txBox="1"/>
          <p:nvPr>
            <p:ph type="body" sz="quarter" idx="1"/>
          </p:nvPr>
        </p:nvSpPr>
        <p:spPr>
          <a:xfrm>
            <a:off x="5147605" y="3165890"/>
            <a:ext cx="21971001" cy="1008073"/>
          </a:xfrm>
          <a:prstGeom prst="rect">
            <a:avLst/>
          </a:prstGeom>
        </p:spPr>
        <p:txBody>
          <a:bodyPr/>
          <a:lstStyle/>
          <a:p>
            <a:pPr marL="0" indent="0">
              <a:buSzTx/>
              <a:buNone/>
            </a:pPr>
            <a:r>
              <a:t>Consider two </a:t>
            </a:r>
            <a:r>
              <a:rPr b="1"/>
              <a:t>aligned</a:t>
            </a:r>
            <a:r>
              <a:t> </a:t>
            </a:r>
            <a:r>
              <a:rPr b="1"/>
              <a:t>homologous</a:t>
            </a:r>
            <a:r>
              <a:t> sequences</a:t>
            </a:r>
          </a:p>
        </p:txBody>
      </p:sp>
      <p:graphicFrame>
        <p:nvGraphicFramePr>
          <p:cNvPr id="478" name="Table 1"/>
          <p:cNvGraphicFramePr/>
          <p:nvPr/>
        </p:nvGraphicFramePr>
        <p:xfrm>
          <a:off x="4833937" y="4827190"/>
          <a:ext cx="14716128" cy="44112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02303"/>
                <a:gridCol w="2102303"/>
                <a:gridCol w="2102303"/>
                <a:gridCol w="2102303"/>
                <a:gridCol w="2102303"/>
                <a:gridCol w="2102303"/>
                <a:gridCol w="2102303"/>
              </a:tblGrid>
              <a:tr h="735210">
                <a:tc>
                  <a:txBody>
                    <a:bodyPr/>
                    <a:lstStyle/>
                    <a:p>
                      <a:pPr algn="ctr" defTabSz="914400">
                        <a:defRPr b="1" sz="4400"/>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u="sng"/>
                        <a:t>Site 6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735210">
                <a:tc>
                  <a:txBody>
                    <a:bodyPr/>
                    <a:lstStyle/>
                    <a:p>
                      <a:pPr algn="ctr" defTabSz="914400">
                        <a:defRPr sz="1800"/>
                      </a:pPr>
                      <a:r>
                        <a:rPr b="1" sz="4400"/>
                        <a:t>DNA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ACA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r>
                        <a:t>A</a:t>
                      </a:r>
                      <a:r>
                        <a:rPr b="1">
                          <a:latin typeface="+mn-lt"/>
                          <a:ea typeface="+mn-ea"/>
                          <a:cs typeface="+mn-cs"/>
                          <a:sym typeface="Helvetica Neue"/>
                        </a:rPr>
                        <a:t>T</a:t>
                      </a:r>
                      <a:r>
                        <a:t>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TTT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r>
                        <a:t>AA</a:t>
                      </a:r>
                      <a:r>
                        <a:rPr b="1">
                          <a:latin typeface="+mn-lt"/>
                          <a:ea typeface="+mn-ea"/>
                          <a:cs typeface="+mn-cs"/>
                          <a:sym typeface="Helvetica Neue"/>
                        </a:rPr>
                        <a: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CAA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735210">
                <a:tc>
                  <a:txBody>
                    <a:bodyPr/>
                    <a:lstStyle/>
                    <a:p>
                      <a:pPr algn="ctr" defTabSz="914400">
                        <a:defRPr sz="1800"/>
                      </a:pPr>
                      <a:r>
                        <a:rPr b="1" sz="4400"/>
                        <a:t>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I</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a:t>I</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F</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Q</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735210">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735210">
                <a:tc>
                  <a:txBody>
                    <a:bodyPr/>
                    <a:lstStyle/>
                    <a:p>
                      <a:pPr algn="ctr" defTabSz="914400">
                        <a:defRPr sz="1800"/>
                      </a:pPr>
                      <a:r>
                        <a:rPr b="1" sz="4400"/>
                        <a:t>DNA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ACA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r>
                        <a:t>A</a:t>
                      </a:r>
                      <a:r>
                        <a:rPr b="1">
                          <a:latin typeface="+mn-lt"/>
                          <a:ea typeface="+mn-ea"/>
                          <a:cs typeface="+mn-cs"/>
                          <a:sym typeface="Helvetica Neue"/>
                        </a:rPr>
                        <a:t>C</a:t>
                      </a:r>
                      <a:r>
                        <a:t>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TTT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r>
                        <a:t>AA</a:t>
                      </a:r>
                      <a:r>
                        <a:rPr b="1">
                          <a:latin typeface="+mn-lt"/>
                          <a:ea typeface="+mn-ea"/>
                          <a:cs typeface="+mn-cs"/>
                          <a:sym typeface="Helvetica Neue"/>
                        </a:rPr>
                        <a:t>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CAA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735210">
                <a:tc>
                  <a:txBody>
                    <a:bodyPr/>
                    <a:lstStyle/>
                    <a:p>
                      <a:pPr algn="ctr" defTabSz="914400">
                        <a:defRPr sz="1800"/>
                      </a:pPr>
                      <a:r>
                        <a:rPr b="1" sz="4400"/>
                        <a:t>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I</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b="1" sz="4400"/>
                        <a: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F</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Q</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479" name="Can one claim that dN/dS = 1, because there is one synonymous and  one non-synonymous substitution?"/>
          <p:cNvSpPr txBox="1"/>
          <p:nvPr/>
        </p:nvSpPr>
        <p:spPr>
          <a:xfrm>
            <a:off x="4835363" y="10331601"/>
            <a:ext cx="14713274" cy="196453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r>
              <a:t>Can one claim that </a:t>
            </a:r>
            <a:r>
              <a:rPr b="1">
                <a:latin typeface="Courier New"/>
                <a:ea typeface="Courier New"/>
                <a:cs typeface="Courier New"/>
                <a:sym typeface="Courier New"/>
              </a:rPr>
              <a:t>dN/dS = 1</a:t>
            </a:r>
            <a:r>
              <a:t>, because there is </a:t>
            </a:r>
            <a:r>
              <a:rPr b="1">
                <a:latin typeface="+mn-lt"/>
                <a:ea typeface="+mn-ea"/>
                <a:cs typeface="+mn-cs"/>
                <a:sym typeface="Helvetica Neue"/>
              </a:rPr>
              <a:t>one</a:t>
            </a:r>
            <a:r>
              <a:t> synonymous and </a:t>
            </a:r>
            <a:br/>
            <a:r>
              <a:rPr b="1">
                <a:latin typeface="+mn-lt"/>
                <a:ea typeface="+mn-ea"/>
                <a:cs typeface="+mn-cs"/>
                <a:sym typeface="Helvetica Neue"/>
              </a:rPr>
              <a:t>one</a:t>
            </a:r>
            <a:r>
              <a:t> non-synonymous substitution?</a:t>
            </a:r>
          </a:p>
        </p:txBody>
      </p:sp>
      <p:sp>
        <p:nvSpPr>
          <p:cNvPr id="4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his genetic code has 61 sense (non-termination) codons…"/>
          <p:cNvSpPr txBox="1"/>
          <p:nvPr/>
        </p:nvSpPr>
        <p:spPr>
          <a:xfrm>
            <a:off x="3173015" y="2116484"/>
            <a:ext cx="18037970" cy="55666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This genetic code has 61 sense (non-termination) codons</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Substitution types</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                              Synonymous                     Non-synonymous            To a stop codon</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                   Transitions Transversions Total | Transitions Transversions Total |      Total</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1st position:                8             0     8           140            26   166            9</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2nd position:                0             0     0           148            28   176            7</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3rd position:               58            68   126             2            48    50            7</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                   ------------------------------------------------------------------------------</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r>
              <a:t>Total                       66            68   </a:t>
            </a:r>
            <a:r>
              <a:rPr>
                <a:solidFill>
                  <a:srgbClr val="008F00"/>
                </a:solidFill>
              </a:rPr>
              <a:t>134</a:t>
            </a:r>
            <a:r>
              <a:t>           290           102   </a:t>
            </a:r>
            <a:r>
              <a:rPr>
                <a:solidFill>
                  <a:srgbClr val="FF2600"/>
                </a:solidFill>
              </a:rPr>
              <a:t>392</a:t>
            </a:r>
            <a:r>
              <a:t>           23</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200">
                <a:solidFill>
                  <a:srgbClr val="000000"/>
                </a:solidFill>
                <a:latin typeface="Monaco"/>
                <a:ea typeface="Monaco"/>
                <a:cs typeface="Monaco"/>
                <a:sym typeface="Monaco"/>
              </a:defRPr>
            </a:pPr>
          </a:p>
        </p:txBody>
      </p:sp>
      <p:sp>
        <p:nvSpPr>
          <p:cNvPr id="483" name="Approximately 3:1(392 N : 134 S)ratio when mutations are generated and fixed completely at random…"/>
          <p:cNvSpPr txBox="1"/>
          <p:nvPr/>
        </p:nvSpPr>
        <p:spPr>
          <a:xfrm>
            <a:off x="3261232" y="7123191"/>
            <a:ext cx="17861537" cy="52989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42047" indent="-242047" algn="just" defTabSz="821531">
              <a:spcBef>
                <a:spcPts val="3600"/>
              </a:spcBef>
              <a:buSzPct val="100000"/>
              <a:buChar char="•"/>
              <a:defRPr sz="3600">
                <a:solidFill>
                  <a:srgbClr val="000000"/>
                </a:solidFill>
              </a:defRPr>
            </a:pPr>
            <a:r>
              <a:t>Approximately </a:t>
            </a:r>
            <a:r>
              <a:rPr b="1">
                <a:latin typeface="Courier New"/>
                <a:ea typeface="Courier New"/>
                <a:cs typeface="Courier New"/>
                <a:sym typeface="Courier New"/>
              </a:rPr>
              <a:t>3:1(392 N : 134 S)</a:t>
            </a:r>
            <a:r>
              <a:t>ratio when mutations are generated and </a:t>
            </a:r>
            <a:r>
              <a:rPr b="1"/>
              <a:t>fixed</a:t>
            </a:r>
            <a:r>
              <a:t> completely at random</a:t>
            </a:r>
          </a:p>
          <a:p>
            <a:pPr marL="242047" indent="-242047" algn="just" defTabSz="821531">
              <a:spcBef>
                <a:spcPts val="3600"/>
              </a:spcBef>
              <a:buSzPct val="100000"/>
              <a:buChar char="•"/>
              <a:defRPr sz="3600">
                <a:solidFill>
                  <a:srgbClr val="000000"/>
                </a:solidFill>
              </a:defRPr>
            </a:pPr>
            <a:r>
              <a:t> Non-random distribution over codon positions</a:t>
            </a:r>
          </a:p>
          <a:p>
            <a:pPr lvl="1" marL="584947" indent="-242047" algn="just" defTabSz="821531">
              <a:spcBef>
                <a:spcPts val="3600"/>
              </a:spcBef>
              <a:buSzPct val="100000"/>
              <a:buChar char="•"/>
              <a:defRPr sz="3600">
                <a:solidFill>
                  <a:srgbClr val="000000"/>
                </a:solidFill>
              </a:defRPr>
            </a:pPr>
            <a:r>
              <a:rPr b="1"/>
              <a:t>All</a:t>
            </a:r>
            <a:r>
              <a:t> second position mutations are non-synonymous</a:t>
            </a:r>
          </a:p>
          <a:p>
            <a:pPr lvl="1" marL="584947" indent="-242047" algn="just" defTabSz="821531">
              <a:spcBef>
                <a:spcPts val="3600"/>
              </a:spcBef>
              <a:buSzPct val="100000"/>
              <a:buChar char="•"/>
              <a:defRPr sz="3600">
                <a:solidFill>
                  <a:srgbClr val="000000"/>
                </a:solidFill>
              </a:defRPr>
            </a:pPr>
            <a:r>
              <a:rPr b="1"/>
              <a:t>Most</a:t>
            </a:r>
            <a:r>
              <a:t> (but not all) synonymous mutations are confined to the third position</a:t>
            </a:r>
          </a:p>
        </p:txBody>
      </p:sp>
      <p:sp>
        <p:nvSpPr>
          <p:cNvPr id="484" name="Universal genetic code"/>
          <p:cNvSpPr/>
          <p:nvPr/>
        </p:nvSpPr>
        <p:spPr>
          <a:xfrm>
            <a:off x="1728991" y="743345"/>
            <a:ext cx="21827864"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Universal genetic code</a:t>
            </a:r>
          </a:p>
        </p:txBody>
      </p:sp>
      <p:sp>
        <p:nvSpPr>
          <p:cNvPr id="4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Neutral expectation"/>
          <p:cNvSpPr txBox="1"/>
          <p:nvPr>
            <p:ph type="title"/>
          </p:nvPr>
        </p:nvSpPr>
        <p:spPr>
          <a:prstGeom prst="rect">
            <a:avLst/>
          </a:prstGeom>
        </p:spPr>
        <p:txBody>
          <a:bodyPr/>
          <a:lstStyle/>
          <a:p>
            <a:pPr/>
            <a:r>
              <a:t>Neutral expectation</a:t>
            </a:r>
          </a:p>
        </p:txBody>
      </p:sp>
      <p:sp>
        <p:nvSpPr>
          <p:cNvPr id="488" name="A random mutation is ~3 times more likely to be non-synonymous that synonymous, depending on the variety of factors, such as codon composition, transition/transversion ratios, etc.…"/>
          <p:cNvSpPr txBox="1"/>
          <p:nvPr>
            <p:ph type="body" idx="1"/>
          </p:nvPr>
        </p:nvSpPr>
        <p:spPr>
          <a:xfrm>
            <a:off x="1206500" y="3250069"/>
            <a:ext cx="21971000" cy="8256012"/>
          </a:xfrm>
          <a:prstGeom prst="rect">
            <a:avLst/>
          </a:prstGeom>
        </p:spPr>
        <p:txBody>
          <a:bodyPr/>
          <a:lstStyle/>
          <a:p>
            <a:pPr/>
            <a:r>
              <a:t>A random mutation is </a:t>
            </a:r>
            <a:r>
              <a:rPr b="1"/>
              <a:t>~3 times </a:t>
            </a:r>
            <a:r>
              <a:rPr b="1"/>
              <a:t>more</a:t>
            </a:r>
            <a:r>
              <a:rPr b="1"/>
              <a:t> likely to be non-synonymous that synonymous</a:t>
            </a:r>
            <a:r>
              <a:t>, depending on the variety of factors, such as codon composition, transition/transversion ratios, etc.</a:t>
            </a:r>
          </a:p>
          <a:p>
            <a:pPr/>
            <a:r>
              <a:t>We need to </a:t>
            </a:r>
            <a:r>
              <a:rPr b="1"/>
              <a:t>estimate</a:t>
            </a:r>
            <a:r>
              <a:t> the proportion of </a:t>
            </a:r>
            <a:r>
              <a:rPr u="sng"/>
              <a:t>random</a:t>
            </a:r>
            <a:r>
              <a:t> mutations that are synonymous, and use it as a reference to compute </a:t>
            </a:r>
            <a:r>
              <a:rPr b="1"/>
              <a:t>dS</a:t>
            </a:r>
            <a:r>
              <a:t>.</a:t>
            </a:r>
          </a:p>
          <a:p>
            <a:pPr/>
            <a:r>
              <a:t>In early literature, these quantities were codified as synonymous and non-synonymous “sites” and/or mutational opportunity.</a:t>
            </a:r>
          </a:p>
          <a:p>
            <a:pPr/>
            <a:r>
              <a:t>As a very crude approximation (assuming that third positions ~ synonymous), each codon has 1 synonymous and 2 non-synonymous sites.</a:t>
            </a:r>
          </a:p>
        </p:txBody>
      </p:sp>
      <p:sp>
        <p:nvSpPr>
          <p:cNvPr id="4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Preliminaries"/>
          <p:cNvSpPr txBox="1"/>
          <p:nvPr>
            <p:ph type="title"/>
          </p:nvPr>
        </p:nvSpPr>
        <p:spPr>
          <a:prstGeom prst="rect">
            <a:avLst/>
          </a:prstGeom>
        </p:spPr>
        <p:txBody>
          <a:bodyPr/>
          <a:lstStyle/>
          <a:p>
            <a:pPr/>
            <a:r>
              <a:t>Preliminaries</a:t>
            </a:r>
          </a:p>
        </p:txBody>
      </p:sp>
      <p:sp>
        <p:nvSpPr>
          <p:cNvPr id="386" name="Slide Subtitle"/>
          <p:cNvSpPr txBox="1"/>
          <p:nvPr>
            <p:ph type="body" idx="21"/>
          </p:nvPr>
        </p:nvSpPr>
        <p:spPr>
          <a:prstGeom prst="rect">
            <a:avLst/>
          </a:prstGeom>
        </p:spPr>
        <p:txBody>
          <a:bodyPr/>
          <a:lstStyle/>
          <a:p>
            <a:pPr/>
          </a:p>
        </p:txBody>
      </p:sp>
      <p:sp>
        <p:nvSpPr>
          <p:cNvPr id="387" name="Please confirm access to HyPhy: http://hyphy.org/download/…"/>
          <p:cNvSpPr txBox="1"/>
          <p:nvPr>
            <p:ph type="body" idx="1"/>
          </p:nvPr>
        </p:nvSpPr>
        <p:spPr>
          <a:xfrm>
            <a:off x="1206500" y="3763195"/>
            <a:ext cx="21971000" cy="8741321"/>
          </a:xfrm>
          <a:prstGeom prst="rect">
            <a:avLst/>
          </a:prstGeom>
        </p:spPr>
        <p:txBody>
          <a:bodyPr/>
          <a:lstStyle/>
          <a:p>
            <a:pPr marL="469391" indent="-469391" defTabSz="1877520">
              <a:spcBef>
                <a:spcPts val="3400"/>
              </a:spcBef>
              <a:defRPr sz="3696"/>
            </a:pPr>
            <a:r>
              <a:t>Please confirm access to </a:t>
            </a:r>
            <a:r>
              <a:rPr b="1"/>
              <a:t>HyPhy</a:t>
            </a:r>
            <a:r>
              <a:t>: </a:t>
            </a:r>
            <a:r>
              <a:rPr u="sng">
                <a:solidFill>
                  <a:schemeClr val="accent5">
                    <a:hueOff val="-82419"/>
                    <a:satOff val="-9513"/>
                    <a:lumOff val="-16343"/>
                  </a:schemeClr>
                </a:solidFill>
                <a:hlinkClick r:id="rId2" invalidUrl="" action="" tgtFrame="" tooltip="" history="1" highlightClick="0" endSnd="0"/>
              </a:rPr>
              <a:t>http://hyphy.org/download/</a:t>
            </a:r>
          </a:p>
          <a:p>
            <a:pPr lvl="1" marL="938783" indent="-469391" defTabSz="1877520">
              <a:spcBef>
                <a:spcPts val="3400"/>
              </a:spcBef>
              <a:defRPr sz="3696"/>
            </a:pPr>
            <a:r>
              <a:rPr u="sng">
                <a:hlinkClick r:id="rId3" invalidUrl="" action="" tgtFrame="" tooltip="" history="1" highlightClick="0" endSnd="0"/>
              </a:rPr>
              <a:t>https://youtu.be/fgNrPbOTpxE</a:t>
            </a:r>
            <a:r>
              <a:t> (How to install HyPhy)</a:t>
            </a:r>
          </a:p>
          <a:p>
            <a:pPr lvl="1" marL="938783" indent="-469391" defTabSz="1877520">
              <a:spcBef>
                <a:spcPts val="3400"/>
              </a:spcBef>
              <a:defRPr sz="3696"/>
            </a:pPr>
            <a:r>
              <a:t>You can do a </a:t>
            </a:r>
            <a:r>
              <a:rPr u="sng">
                <a:hlinkClick r:id="rId4" invalidUrl="" action="" tgtFrame="" tooltip="" history="1" highlightClick="0" endSnd="0"/>
              </a:rPr>
              <a:t>datamonkey.org</a:t>
            </a:r>
            <a:r>
              <a:t> based tutorial, but if you have Linux or OSX, you can also do a command line tutorial for more features.</a:t>
            </a:r>
          </a:p>
          <a:p>
            <a:pPr lvl="1" marL="938783" indent="-469391" defTabSz="1877520">
              <a:spcBef>
                <a:spcPts val="3400"/>
              </a:spcBef>
              <a:defRPr sz="3696"/>
            </a:pPr>
            <a:r>
              <a:t>General user questions and feedback:</a:t>
            </a:r>
            <a:r>
              <a:rPr>
                <a:solidFill>
                  <a:srgbClr val="FF2600"/>
                </a:solidFill>
              </a:rPr>
              <a:t> </a:t>
            </a:r>
            <a:r>
              <a:rPr u="sng">
                <a:hlinkClick r:id="rId5" invalidUrl="" action="" tgtFrame="" tooltip="" history="1" highlightClick="0" endSnd="0"/>
              </a:rPr>
              <a:t>https://github.com/veg/hyphy/issues</a:t>
            </a:r>
          </a:p>
          <a:p>
            <a:pPr marL="469391" indent="-469391" defTabSz="1877520">
              <a:spcBef>
                <a:spcPts val="3400"/>
              </a:spcBef>
              <a:defRPr sz="3696"/>
            </a:pPr>
            <a:r>
              <a:rPr b="1"/>
              <a:t>Datamonkey</a:t>
            </a:r>
            <a:r>
              <a:t> web-app: </a:t>
            </a:r>
            <a:r>
              <a:rPr u="sng">
                <a:solidFill>
                  <a:srgbClr val="FF2600"/>
                </a:solidFill>
                <a:hlinkClick r:id="rId6" invalidUrl="" action="" tgtFrame="" tooltip="" history="1" highlightClick="0" endSnd="0"/>
              </a:rPr>
              <a:t>http://www.datamonkey.org</a:t>
            </a:r>
            <a:r>
              <a:t> </a:t>
            </a:r>
          </a:p>
          <a:p>
            <a:pPr lvl="1" marL="938783" indent="-469391" defTabSz="1877520">
              <a:spcBef>
                <a:spcPts val="3400"/>
              </a:spcBef>
              <a:defRPr sz="3696"/>
            </a:pPr>
            <a:r>
              <a:t>YouTube example videos (channel HyPhy vision) </a:t>
            </a:r>
          </a:p>
          <a:p>
            <a:pPr lvl="1" marL="938783" indent="-469391" defTabSz="1877520">
              <a:spcBef>
                <a:spcPts val="3400"/>
              </a:spcBef>
              <a:defRPr sz="3696"/>
            </a:pPr>
            <a:r>
              <a:rPr u="sng">
                <a:hlinkClick r:id="rId7" invalidUrl="" action="" tgtFrame="" tooltip="" history="1" highlightClick="0" endSnd="0"/>
              </a:rPr>
              <a:t>https://www.youtube.com/channel/UCIgRnbJjbOWhshe5ThhaWGw/videos</a:t>
            </a:r>
            <a:r>
              <a:rPr>
                <a:solidFill>
                  <a:srgbClr val="FF2600"/>
                </a:solidFill>
              </a:rPr>
              <a:t> </a:t>
            </a:r>
            <a:r>
              <a:t>(Tutorials)</a:t>
            </a:r>
            <a:endParaRPr>
              <a:solidFill>
                <a:srgbClr val="FF2600"/>
              </a:solidFill>
            </a:endParaRPr>
          </a:p>
          <a:p>
            <a:pPr marL="469391" indent="-469391" defTabSz="1877520">
              <a:spcBef>
                <a:spcPts val="3400"/>
              </a:spcBef>
              <a:defRPr sz="3696"/>
            </a:pPr>
            <a:r>
              <a:t>Example datasets at </a:t>
            </a:r>
            <a:r>
              <a:rPr u="sng">
                <a:solidFill>
                  <a:schemeClr val="accent5">
                    <a:hueOff val="-82419"/>
                    <a:satOff val="-9513"/>
                    <a:lumOff val="-16343"/>
                  </a:schemeClr>
                </a:solidFill>
                <a:hlinkClick r:id="rId8" invalidUrl="" action="" tgtFrame="" tooltip="" history="1" highlightClick="0" endSnd="0"/>
              </a:rPr>
              <a:t>https://github.com/veg/selection-tutorial/</a:t>
            </a:r>
          </a:p>
          <a:p>
            <a:pPr lvl="1" marL="938783" indent="-469391" defTabSz="1877520">
              <a:spcBef>
                <a:spcPts val="3400"/>
              </a:spcBef>
              <a:defRPr sz="3696"/>
            </a:pPr>
            <a:r>
              <a:t>Test datasets and practical instructions:</a:t>
            </a:r>
            <a:r>
              <a:rPr>
                <a:solidFill>
                  <a:srgbClr val="FF2600"/>
                </a:solidFill>
              </a:rPr>
              <a:t> </a:t>
            </a:r>
            <a:r>
              <a:rPr u="sng">
                <a:hlinkClick r:id="rId9" invalidUrl="" action="" tgtFrame="" tooltip="" history="1" highlightClick="0" endSnd="0"/>
              </a:rPr>
              <a:t>www.hyphy.org</a:t>
            </a:r>
            <a:r>
              <a:rPr>
                <a:solidFill>
                  <a:srgbClr val="FF2600"/>
                </a:solidFill>
              </a:rPr>
              <a:t> </a:t>
            </a:r>
            <a:r>
              <a:t>(search for “Detect Selection”)</a:t>
            </a:r>
          </a:p>
        </p:txBody>
      </p:sp>
      <p:sp>
        <p:nvSpPr>
          <p:cNvPr id="388" name="Slide Number"/>
          <p:cNvSpPr txBox="1"/>
          <p:nvPr>
            <p:ph type="sldNum" sz="quarter" idx="2"/>
          </p:nvPr>
        </p:nvSpPr>
        <p:spPr>
          <a:xfrm>
            <a:off x="23809317" y="12971718"/>
            <a:ext cx="271273" cy="461366"/>
          </a:xfrm>
          <a:prstGeom prst="rect">
            <a:avLst/>
          </a:prstGeom>
          <a:extLst>
            <a:ext uri="{C572A759-6A51-4108-AA02-DFA0A04FC94B}">
              <ma14:wrappingTextBoxFlag xmlns:ma14="http://schemas.microsoft.com/office/mac/drawingml/2011/main" val="1"/>
            </a:ext>
          </a:extLst>
        </p:spPr>
        <p:txBody>
          <a:bodyPr wrap="square"/>
          <a:lstStyle/>
          <a:p>
            <a:pPr/>
            <a:fld id="{86CB4B4D-7CA3-9044-876B-883B54F8677D}" type="slidenum"/>
          </a:p>
        </p:txBody>
      </p:sp>
    </p:spTree>
  </p:cSld>
  <p:clrMapOvr>
    <a:masterClrMapping/>
  </p:clrMapOvr>
  <p:transition xmlns:p14="http://schemas.microsoft.com/office/powerpoint/2010/main" spd="slow"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Computing synonymous and non-synonymous sites for GAA (Glutamic Acid)"/>
          <p:cNvSpPr txBox="1"/>
          <p:nvPr>
            <p:ph type="title"/>
          </p:nvPr>
        </p:nvSpPr>
        <p:spPr>
          <a:xfrm>
            <a:off x="494555" y="-197661"/>
            <a:ext cx="21971004" cy="3709655"/>
          </a:xfrm>
          <a:prstGeom prst="rect">
            <a:avLst/>
          </a:prstGeom>
        </p:spPr>
        <p:txBody>
          <a:bodyPr/>
          <a:lstStyle>
            <a:lvl1pPr>
              <a:defRPr spc="-164" sz="8200"/>
            </a:lvl1pPr>
          </a:lstStyle>
          <a:p>
            <a:pPr/>
            <a:r>
              <a:t>Computing synonymous and non-synonymous sites for GAA (Glutamic Acid)</a:t>
            </a:r>
          </a:p>
        </p:txBody>
      </p:sp>
      <p:sp>
        <p:nvSpPr>
          <p:cNvPr id="492" name="8/3 non-synonymous sites (or 7/3 + 1/3 “stop” site)…"/>
          <p:cNvSpPr txBox="1"/>
          <p:nvPr/>
        </p:nvSpPr>
        <p:spPr>
          <a:xfrm>
            <a:off x="5987840" y="12078513"/>
            <a:ext cx="12408320" cy="10804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8/3</a:t>
            </a:r>
            <a:r>
              <a:t> non-synonymous sites (or 7/3 + 1/3 “stop” site)</a:t>
            </a:r>
          </a:p>
          <a:p>
            <a:pPr defTabSz="825500">
              <a:defRPr sz="320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1/3</a:t>
            </a:r>
            <a:r>
              <a:t> synonymous sites</a:t>
            </a:r>
          </a:p>
        </p:txBody>
      </p:sp>
      <p:graphicFrame>
        <p:nvGraphicFramePr>
          <p:cNvPr id="493" name="Table 1"/>
          <p:cNvGraphicFramePr/>
          <p:nvPr/>
        </p:nvGraphicFramePr>
        <p:xfrm>
          <a:off x="5994190" y="3104644"/>
          <a:ext cx="12421020" cy="88854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652720"/>
                <a:gridCol w="2502278"/>
                <a:gridCol w="2471593"/>
                <a:gridCol w="2769026"/>
              </a:tblGrid>
              <a:tr h="652487">
                <a:tc>
                  <a:txBody>
                    <a:bodyPr/>
                    <a:lstStyle/>
                    <a:p>
                      <a:pPr algn="ctr" defTabSz="914400">
                        <a:defRPr sz="2800"/>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652487">
                <a:tc>
                  <a:txBody>
                    <a:bodyPr/>
                    <a:lstStyle/>
                    <a:p>
                      <a:pPr algn="ctr" defTabSz="914400">
                        <a:defRPr sz="1800"/>
                      </a:pPr>
                      <a:r>
                        <a:rPr b="1" sz="2800">
                          <a:solidFill>
                            <a:srgbClr val="FFFFFF"/>
                          </a:solidFill>
                        </a:rPr>
                        <a:t>Start codon: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000000"/>
                    </a:solidFill>
                  </a:tcPr>
                </a:tc>
                <a:tc>
                  <a:txBody>
                    <a:bodyPr/>
                    <a:lstStyle/>
                    <a:p>
                      <a:pPr algn="ctr" defTabSz="914400">
                        <a:defRPr sz="1800"/>
                      </a:pPr>
                      <a:r>
                        <a:rPr b="1" sz="2800">
                          <a:solidFill>
                            <a:srgbClr val="FFFFFF"/>
                          </a:solidFill>
                        </a:rPr>
                        <a:t>G</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000000"/>
                    </a:solidFill>
                  </a:tcPr>
                </a:tc>
                <a:tc>
                  <a:txBody>
                    <a:bodyPr/>
                    <a:lstStyle/>
                    <a:p>
                      <a:pPr algn="ctr" defTabSz="914400">
                        <a:defRPr sz="1800"/>
                      </a:pPr>
                      <a:r>
                        <a:rPr b="1" sz="2800">
                          <a:solidFill>
                            <a:srgbClr val="FFFFFF"/>
                          </a:solidFill>
                        </a:rPr>
                        <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000000"/>
                    </a:solidFill>
                  </a:tcPr>
                </a:tc>
                <a:tc>
                  <a:txBody>
                    <a:bodyPr/>
                    <a:lstStyle/>
                    <a:p>
                      <a:pPr algn="ctr" defTabSz="914400">
                        <a:defRPr sz="1800"/>
                      </a:pPr>
                      <a:r>
                        <a:rPr b="1" sz="2800">
                          <a:solidFill>
                            <a:srgbClr val="FFFFFF"/>
                          </a:solidFill>
                        </a:rPr>
                        <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000000"/>
                    </a:solidFill>
                  </a:tcPr>
                </a:tc>
              </a:tr>
              <a:tr h="892363">
                <a:tc>
                  <a:txBody>
                    <a:bodyPr/>
                    <a:lstStyle/>
                    <a:p>
                      <a:pPr algn="ctr" defTabSz="914400">
                        <a:defRPr sz="1800"/>
                      </a:pPr>
                      <a:r>
                        <a:rPr b="1" sz="2800"/>
                        <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AAA</a:t>
                      </a:r>
                    </a:p>
                    <a:p>
                      <a:pPr algn="ctr" defTabSz="914400">
                        <a:defRPr b="1" sz="2800">
                          <a:solidFill>
                            <a:srgbClr val="FF2600"/>
                          </a:solidFill>
                        </a:defRPr>
                      </a:pPr>
                      <a:r>
                        <a:t>Lysine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2363">
                <a:tc>
                  <a:txBody>
                    <a:bodyPr/>
                    <a:lstStyle/>
                    <a:p>
                      <a:pPr algn="ctr" defTabSz="914400">
                        <a:defRPr sz="1800"/>
                      </a:pPr>
                      <a:r>
                        <a:rPr b="1" sz="2800"/>
                        <a:t>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CAA</a:t>
                      </a:r>
                    </a:p>
                    <a:p>
                      <a:pPr algn="ctr" defTabSz="914400">
                        <a:defRPr b="1" sz="2800">
                          <a:solidFill>
                            <a:srgbClr val="FF2600"/>
                          </a:solidFill>
                        </a:defRPr>
                      </a:pPr>
                      <a:r>
                        <a:t>Glutamine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GCA</a:t>
                      </a:r>
                    </a:p>
                    <a:p>
                      <a:pPr algn="ctr" defTabSz="914400">
                        <a:defRPr b="1" sz="2800">
                          <a:solidFill>
                            <a:srgbClr val="FF2600"/>
                          </a:solidFill>
                        </a:defRPr>
                      </a:pPr>
                      <a:r>
                        <a:t>Alanine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GAC</a:t>
                      </a:r>
                    </a:p>
                    <a:p>
                      <a:pPr algn="ctr" defTabSz="914400">
                        <a:defRPr b="1" sz="2800">
                          <a:solidFill>
                            <a:srgbClr val="FF2600"/>
                          </a:solidFill>
                        </a:defRPr>
                      </a:pPr>
                      <a:r>
                        <a:t>Aspartic Acid</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2363">
                <a:tc>
                  <a:txBody>
                    <a:bodyPr/>
                    <a:lstStyle/>
                    <a:p>
                      <a:pPr algn="ctr" defTabSz="914400">
                        <a:defRPr sz="1800"/>
                      </a:pPr>
                      <a:r>
                        <a:rPr b="1" sz="2800"/>
                        <a:t>G</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2800"/>
                        <a: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GGA</a:t>
                      </a:r>
                    </a:p>
                    <a:p>
                      <a:pPr algn="ctr" defTabSz="914400">
                        <a:defRPr b="1" sz="2800">
                          <a:solidFill>
                            <a:srgbClr val="FF2600"/>
                          </a:solidFill>
                        </a:defRPr>
                      </a:pPr>
                      <a:r>
                        <a:t>Glycine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GAG</a:t>
                      </a:r>
                    </a:p>
                    <a:p>
                      <a:pPr algn="ctr" defTabSz="914400">
                        <a:defRPr b="1" sz="2800">
                          <a:solidFill>
                            <a:srgbClr val="008F00"/>
                          </a:solidFill>
                        </a:defRPr>
                      </a:pPr>
                      <a:r>
                        <a:t>Glutamic Acid</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2363">
                <a:tc>
                  <a:txBody>
                    <a:bodyPr/>
                    <a:lstStyle/>
                    <a:p>
                      <a:pPr algn="ctr" defTabSz="914400">
                        <a:defRPr sz="1800"/>
                      </a:pPr>
                      <a:r>
                        <a:rPr b="1" sz="2800"/>
                        <a: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TAA</a:t>
                      </a:r>
                    </a:p>
                    <a:p>
                      <a:pPr algn="ctr" defTabSz="914400">
                        <a:defRPr b="1" sz="2800">
                          <a:solidFill>
                            <a:srgbClr val="D783FF"/>
                          </a:solidFill>
                        </a:defRPr>
                      </a:pPr>
                      <a:r>
                        <a:t>Stop</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GTA</a:t>
                      </a:r>
                    </a:p>
                    <a:p>
                      <a:pPr algn="ctr" defTabSz="914400">
                        <a:defRPr b="1" sz="2800">
                          <a:solidFill>
                            <a:srgbClr val="FF2600"/>
                          </a:solidFill>
                        </a:defRPr>
                      </a:pPr>
                      <a:r>
                        <a:t>Valine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800"/>
                      </a:pPr>
                      <a:r>
                        <a:t>GAT</a:t>
                      </a:r>
                    </a:p>
                    <a:p>
                      <a:pPr algn="ctr" defTabSz="914400">
                        <a:defRPr b="1" sz="2800">
                          <a:solidFill>
                            <a:srgbClr val="FF2600"/>
                          </a:solidFill>
                        </a:defRPr>
                      </a:pPr>
                      <a:r>
                        <a:t>Aspartic Acid</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998313">
                <a:tc>
                  <a:txBody>
                    <a:bodyPr/>
                    <a:lstStyle/>
                    <a:p>
                      <a:pPr algn="ctr" defTabSz="914400">
                        <a:defRPr sz="1800"/>
                      </a:pPr>
                      <a:r>
                        <a:rPr sz="2800"/>
                        <a:t>Synonymous changes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998313">
                <a:tc>
                  <a:txBody>
                    <a:bodyPr/>
                    <a:lstStyle/>
                    <a:p>
                      <a:pPr algn="ctr" defTabSz="914400">
                        <a:defRPr sz="1800"/>
                      </a:pPr>
                      <a:r>
                        <a:rPr sz="2800"/>
                        <a:t>Non-synonymous changes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sz="2800"/>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998313">
                <a:tc>
                  <a:txBody>
                    <a:bodyPr/>
                    <a:lstStyle/>
                    <a:p>
                      <a:pPr algn="ctr" defTabSz="914400">
                        <a:defRPr sz="1800"/>
                      </a:pPr>
                      <a:r>
                        <a:rPr b="1" sz="2800"/>
                        <a:t>Synonymous sites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990675">
                <a:tc>
                  <a:txBody>
                    <a:bodyPr/>
                    <a:lstStyle/>
                    <a:p>
                      <a:pPr algn="ctr" defTabSz="914400">
                        <a:defRPr sz="1800"/>
                      </a:pPr>
                      <a:r>
                        <a:rPr b="1" sz="2800"/>
                        <a:t>Non-synonymous sites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2800"/>
                        <a:t>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2"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Nei-Gojobori dN/dS estimate (NG86)"/>
          <p:cNvSpPr txBox="1"/>
          <p:nvPr>
            <p:ph type="title"/>
          </p:nvPr>
        </p:nvSpPr>
        <p:spPr>
          <a:xfrm>
            <a:off x="1219200" y="1092200"/>
            <a:ext cx="21971000" cy="1433163"/>
          </a:xfrm>
          <a:prstGeom prst="rect">
            <a:avLst/>
          </a:prstGeom>
        </p:spPr>
        <p:txBody>
          <a:bodyPr/>
          <a:lstStyle>
            <a:lvl1pPr>
              <a:defRPr spc="-159" sz="8000"/>
            </a:lvl1pPr>
          </a:lstStyle>
          <a:p>
            <a:pPr/>
            <a:r>
              <a:t>Nei-Gojobori dN/dS estimate (NG86)</a:t>
            </a:r>
          </a:p>
        </p:txBody>
      </p:sp>
      <p:sp>
        <p:nvSpPr>
          <p:cNvPr id="496" name="For each codon C we define ES(C) and EN(C) - the numbers of synonymous and non-synonymous sites of a codon…"/>
          <p:cNvSpPr txBox="1"/>
          <p:nvPr>
            <p:ph type="body" idx="1"/>
          </p:nvPr>
        </p:nvSpPr>
        <p:spPr>
          <a:xfrm>
            <a:off x="1206500" y="2604725"/>
            <a:ext cx="21971000" cy="8506550"/>
          </a:xfrm>
          <a:prstGeom prst="rect">
            <a:avLst/>
          </a:prstGeom>
        </p:spPr>
        <p:txBody>
          <a:bodyPr/>
          <a:lstStyle/>
          <a:p>
            <a:pPr marL="536447" indent="-536447" defTabSz="2145738">
              <a:spcBef>
                <a:spcPts val="2200"/>
              </a:spcBef>
              <a:defRPr sz="4224"/>
            </a:pPr>
            <a:r>
              <a:t>For each codon </a:t>
            </a:r>
            <a:r>
              <a:rPr b="1">
                <a:latin typeface="Courier New"/>
                <a:ea typeface="Courier New"/>
                <a:cs typeface="Courier New"/>
                <a:sym typeface="Courier New"/>
              </a:rPr>
              <a:t>C</a:t>
            </a:r>
            <a:r>
              <a:t> we define </a:t>
            </a:r>
            <a:r>
              <a:rPr b="1">
                <a:latin typeface="Courier New"/>
                <a:ea typeface="Courier New"/>
                <a:cs typeface="Courier New"/>
                <a:sym typeface="Courier New"/>
              </a:rPr>
              <a:t>ES(C)</a:t>
            </a:r>
            <a:r>
              <a:t> and </a:t>
            </a:r>
            <a:r>
              <a:rPr b="1">
                <a:latin typeface="Courier New"/>
                <a:ea typeface="Courier New"/>
                <a:cs typeface="Courier New"/>
                <a:sym typeface="Courier New"/>
              </a:rPr>
              <a:t>EN(C)</a:t>
            </a:r>
            <a:r>
              <a:t> - the numbers of synonymous and non-synonymous </a:t>
            </a:r>
            <a:r>
              <a:rPr i="1"/>
              <a:t>sites</a:t>
            </a:r>
            <a:r>
              <a:t> of a codon </a:t>
            </a:r>
          </a:p>
          <a:p>
            <a:pPr lvl="1" marL="1072895" indent="-536447" defTabSz="2145738">
              <a:spcBef>
                <a:spcPts val="2200"/>
              </a:spcBef>
              <a:defRPr sz="4224"/>
            </a:pPr>
            <a:r>
              <a:t>e.g., </a:t>
            </a:r>
            <a:r>
              <a:rPr b="1">
                <a:latin typeface="Courier New"/>
                <a:ea typeface="Courier New"/>
                <a:cs typeface="Courier New"/>
                <a:sym typeface="Courier New"/>
              </a:rPr>
              <a:t>ES(GAA) = 1/3, EN(GAA) = 8/3.</a:t>
            </a:r>
            <a:endParaRPr b="1">
              <a:latin typeface="Courier New"/>
              <a:ea typeface="Courier New"/>
              <a:cs typeface="Courier New"/>
              <a:sym typeface="Courier New"/>
            </a:endParaRPr>
          </a:p>
          <a:p>
            <a:pPr marL="536447" indent="-536447" defTabSz="2145738">
              <a:spcBef>
                <a:spcPts val="2200"/>
              </a:spcBef>
              <a:defRPr sz="4224"/>
            </a:pPr>
            <a:r>
              <a:t>May also define them as fractions of substitutions that do not lead to stop codons, </a:t>
            </a:r>
          </a:p>
          <a:p>
            <a:pPr lvl="1" marL="1072895" indent="-536447" defTabSz="2145738">
              <a:spcBef>
                <a:spcPts val="2200"/>
              </a:spcBef>
              <a:defRPr sz="4224"/>
            </a:pPr>
            <a:r>
              <a:t>e.g.,  </a:t>
            </a:r>
            <a:r>
              <a:rPr b="1">
                <a:latin typeface="Courier New"/>
                <a:ea typeface="Courier New"/>
                <a:cs typeface="Courier New"/>
                <a:sym typeface="Courier New"/>
              </a:rPr>
              <a:t>ES(GAA) = 1/3, EN(GAA) = 7/3.</a:t>
            </a:r>
            <a:endParaRPr b="1">
              <a:latin typeface="Courier New"/>
              <a:ea typeface="Courier New"/>
              <a:cs typeface="Courier New"/>
              <a:sym typeface="Courier New"/>
            </a:endParaRPr>
          </a:p>
          <a:p>
            <a:pPr marL="536447" indent="-536447" defTabSz="2145738">
              <a:spcBef>
                <a:spcPts val="2200"/>
              </a:spcBef>
              <a:defRPr sz="4224"/>
            </a:pPr>
            <a:r>
              <a:t>The sum of </a:t>
            </a:r>
            <a:r>
              <a:rPr b="1">
                <a:latin typeface="Courier New"/>
                <a:ea typeface="Courier New"/>
                <a:cs typeface="Courier New"/>
                <a:sym typeface="Courier New"/>
              </a:rPr>
              <a:t>ES</a:t>
            </a:r>
            <a:r>
              <a:t> and </a:t>
            </a:r>
            <a:r>
              <a:rPr b="1">
                <a:latin typeface="Courier New"/>
                <a:ea typeface="Courier New"/>
                <a:cs typeface="Courier New"/>
                <a:sym typeface="Courier New"/>
              </a:rPr>
              <a:t>EN</a:t>
            </a:r>
            <a:r>
              <a:t> over all codons in a sequence gives an estimate of expected synonymous and non-synonymous </a:t>
            </a:r>
            <a:r>
              <a:rPr b="1"/>
              <a:t>sites</a:t>
            </a:r>
            <a:r>
              <a:t> in a sequence. </a:t>
            </a:r>
          </a:p>
          <a:p>
            <a:pPr marL="536447" indent="-536447" defTabSz="2145738">
              <a:spcBef>
                <a:spcPts val="2200"/>
              </a:spcBef>
              <a:defRPr sz="4224"/>
            </a:pPr>
            <a:r>
              <a:t>For two sequences (the target of the original method), we average </a:t>
            </a:r>
            <a:r>
              <a:rPr b="1">
                <a:latin typeface="Courier New"/>
                <a:ea typeface="Courier New"/>
                <a:cs typeface="Courier New"/>
                <a:sym typeface="Courier New"/>
              </a:rPr>
              <a:t>ES(C)</a:t>
            </a:r>
            <a:r>
              <a:t> and </a:t>
            </a:r>
            <a:r>
              <a:rPr b="1">
                <a:latin typeface="Courier New"/>
                <a:ea typeface="Courier New"/>
                <a:cs typeface="Courier New"/>
                <a:sym typeface="Courier New"/>
              </a:rPr>
              <a:t>EN(C)</a:t>
            </a:r>
            <a:r>
              <a:t> at each site.</a:t>
            </a:r>
          </a:p>
          <a:p>
            <a:pPr marL="536447" indent="-536447" defTabSz="2145738">
              <a:spcBef>
                <a:spcPts val="2200"/>
              </a:spcBef>
              <a:defRPr sz="4224"/>
            </a:pPr>
            <a:r>
              <a:rPr b="1">
                <a:latin typeface="Courier New"/>
                <a:ea typeface="Courier New"/>
                <a:cs typeface="Courier New"/>
                <a:sym typeface="Courier New"/>
              </a:rPr>
              <a:t>EN/ES</a:t>
            </a:r>
            <a:r>
              <a:t> is thus the </a:t>
            </a:r>
            <a:r>
              <a:rPr b="1" i="1"/>
              <a:t>expected ratio of non-synonymous to synonymous substitutions counts </a:t>
            </a:r>
            <a:r>
              <a:rPr b="1" i="1">
                <a:solidFill>
                  <a:srgbClr val="FF2600"/>
                </a:solidFill>
              </a:rPr>
              <a:t>under neutral evolution</a:t>
            </a:r>
          </a:p>
        </p:txBody>
      </p:sp>
      <p:sp>
        <p:nvSpPr>
          <p:cNvPr id="497" name="Simple methods for estimating the numbers of synonymous and nonsynonymous nucleotide substitutions…"/>
          <p:cNvSpPr txBox="1"/>
          <p:nvPr/>
        </p:nvSpPr>
        <p:spPr>
          <a:xfrm>
            <a:off x="1783882" y="11091117"/>
            <a:ext cx="1415102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700"/>
              </a:lnSpc>
              <a:defRPr>
                <a:solidFill>
                  <a:srgbClr val="000000"/>
                </a:solidFill>
                <a:latin typeface="Arial Black"/>
                <a:ea typeface="Arial Black"/>
                <a:cs typeface="Arial Black"/>
                <a:sym typeface="Arial Black"/>
              </a:defRPr>
            </a:pPr>
            <a:r>
              <a:t>Simple methods for estimating the numbers of synonymous and nonsynonymous nucleotide substitutions</a:t>
            </a:r>
          </a:p>
          <a:p>
            <a:pPr algn="l" defTabSz="457200">
              <a:lnSpc>
                <a:spcPts val="4700"/>
              </a:lnSpc>
              <a:defRPr>
                <a:solidFill>
                  <a:srgbClr val="000000"/>
                </a:solidFill>
                <a:latin typeface="Arial Black"/>
                <a:ea typeface="Arial Black"/>
                <a:cs typeface="Arial Black"/>
                <a:sym typeface="Arial Black"/>
              </a:defRPr>
            </a:pPr>
            <a:r>
              <a:t>M. Nei and T. Gojobori</a:t>
            </a:r>
          </a:p>
          <a:p>
            <a:pPr algn="l" defTabSz="457200">
              <a:lnSpc>
                <a:spcPts val="4700"/>
              </a:lnSpc>
              <a:defRPr>
                <a:solidFill>
                  <a:srgbClr val="000000"/>
                </a:solidFill>
                <a:latin typeface="Arial Black"/>
                <a:ea typeface="Arial Black"/>
                <a:cs typeface="Arial Black"/>
                <a:sym typeface="Arial Black"/>
              </a:defRPr>
            </a:pPr>
            <a:r>
              <a:t>Mol. Biol. Evol.</a:t>
            </a:r>
            <a:r>
              <a:t>  </a:t>
            </a:r>
            <a:r>
              <a:t>3</a:t>
            </a:r>
            <a:r>
              <a:t>  418--426  (1986)</a:t>
            </a:r>
          </a:p>
        </p:txBody>
      </p:sp>
      <p:sp>
        <p:nvSpPr>
          <p:cNvPr id="498" name="&gt;5,300 citations"/>
          <p:cNvSpPr/>
          <p:nvPr/>
        </p:nvSpPr>
        <p:spPr>
          <a:xfrm>
            <a:off x="16237431" y="11656548"/>
            <a:ext cx="3463748"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&gt;5,300 citations</a:t>
            </a:r>
          </a:p>
        </p:txBody>
      </p:sp>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NG86 example"/>
          <p:cNvSpPr txBox="1"/>
          <p:nvPr>
            <p:ph type="title"/>
          </p:nvPr>
        </p:nvSpPr>
        <p:spPr>
          <a:prstGeom prst="rect">
            <a:avLst/>
          </a:prstGeom>
        </p:spPr>
        <p:txBody>
          <a:bodyPr/>
          <a:lstStyle/>
          <a:p>
            <a:pPr/>
            <a:r>
              <a:t>NG86 example</a:t>
            </a:r>
          </a:p>
        </p:txBody>
      </p:sp>
      <p:graphicFrame>
        <p:nvGraphicFramePr>
          <p:cNvPr id="502" name="Table 1"/>
          <p:cNvGraphicFramePr/>
          <p:nvPr/>
        </p:nvGraphicFramePr>
        <p:xfrm>
          <a:off x="4864272" y="2812852"/>
          <a:ext cx="15650199" cy="80902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29220"/>
                <a:gridCol w="2120163"/>
                <a:gridCol w="2120163"/>
                <a:gridCol w="2120163"/>
                <a:gridCol w="2120163"/>
                <a:gridCol w="2120163"/>
                <a:gridCol w="2120163"/>
              </a:tblGrid>
              <a:tr h="898921">
                <a:tc>
                  <a:txBody>
                    <a:bodyPr/>
                    <a:lstStyle/>
                    <a:p>
                      <a:pPr algn="ctr" defTabSz="914400">
                        <a:defRPr b="1" sz="4400" u="sng"/>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t>Site 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898921">
                <a:tc>
                  <a:txBody>
                    <a:bodyPr/>
                    <a:lstStyle/>
                    <a:p>
                      <a:pPr algn="ctr" defTabSz="914400">
                        <a:defRPr sz="1800"/>
                      </a:pPr>
                      <a:r>
                        <a:rPr b="1" sz="4400"/>
                        <a:t>Seq1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ACA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ATC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TTT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AAT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CAA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898921">
                <a:tc>
                  <a:txBody>
                    <a:bodyPr/>
                    <a:lstStyle/>
                    <a:p>
                      <a:pPr algn="ctr" defTabSz="914400">
                        <a:defRPr sz="1800"/>
                      </a:pPr>
                      <a:r>
                        <a:rPr sz="4400">
                          <a:latin typeface="Helvetica Neue Light"/>
                          <a:ea typeface="Helvetica Neue Light"/>
                          <a:cs typeface="Helvetica Neue Light"/>
                          <a:sym typeface="Helvetica Neue Light"/>
                        </a:rPr>
                        <a:t>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8921">
                <a:tc>
                  <a:txBody>
                    <a:bodyPr/>
                    <a:lstStyle/>
                    <a:p>
                      <a:pPr algn="ctr" defTabSz="914400">
                        <a:defRPr sz="1800"/>
                      </a:pPr>
                      <a:r>
                        <a:rPr sz="4400">
                          <a:latin typeface="Helvetica Neue Light"/>
                          <a:ea typeface="Helvetica Neue Light"/>
                          <a:cs typeface="Helvetica Neue Light"/>
                          <a:sym typeface="Helvetica Neue Light"/>
                        </a:rPr>
                        <a:t>NonSyn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8921">
                <a:tc>
                  <a:txBody>
                    <a:bodyPr/>
                    <a:lstStyle/>
                    <a:p>
                      <a:pPr algn="ctr" defTabSz="914400">
                        <a:defRPr sz="1800"/>
                      </a:pPr>
                      <a:r>
                        <a:rPr b="1" sz="4400"/>
                        <a:t>Seq2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ACA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ATA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ACC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TTT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AAC</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u="sng"/>
                        <a:t>CAA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898921">
                <a:tc>
                  <a:txBody>
                    <a:bodyPr/>
                    <a:lstStyle/>
                    <a:p>
                      <a:pPr algn="ctr" defTabSz="914400">
                        <a:defRPr sz="1800"/>
                      </a:pPr>
                      <a:r>
                        <a:rPr sz="4400">
                          <a:latin typeface="Helvetica Neue Light"/>
                          <a:ea typeface="Helvetica Neue Light"/>
                          <a:cs typeface="Helvetica Neue Light"/>
                          <a:sym typeface="Helvetica Neue Light"/>
                        </a:rPr>
                        <a:t>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8921">
                <a:tc>
                  <a:txBody>
                    <a:bodyPr/>
                    <a:lstStyle/>
                    <a:p>
                      <a:pPr algn="ctr" defTabSz="914400">
                        <a:defRPr sz="1800"/>
                      </a:pPr>
                      <a:r>
                        <a:rPr sz="4400">
                          <a:latin typeface="Helvetica Neue Light"/>
                          <a:ea typeface="Helvetica Neue Light"/>
                          <a:cs typeface="Helvetica Neue Light"/>
                          <a:sym typeface="Helvetica Neue Light"/>
                        </a:rPr>
                        <a:t>NonSyn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98921">
                <a:tc>
                  <a:txBody>
                    <a:bodyPr/>
                    <a:lstStyle/>
                    <a:p>
                      <a:pPr algn="ctr" defTabSz="914400">
                        <a:defRPr sz="1800"/>
                      </a:pPr>
                      <a:r>
                        <a:rPr b="1" sz="4400"/>
                        <a:t>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5/6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1/3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r h="898921">
                <a:tc>
                  <a:txBody>
                    <a:bodyPr/>
                    <a:lstStyle/>
                    <a:p>
                      <a:pPr algn="ctr" defTabSz="914400">
                        <a:defRPr sz="1800"/>
                      </a:pPr>
                      <a:r>
                        <a:rPr b="1" sz="4400"/>
                        <a:t>NonSyn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13/6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a:txBody>
                    <a:bodyPr/>
                    <a:lstStyle/>
                    <a:p>
                      <a:pPr algn="ctr" defTabSz="914400">
                        <a:defRPr sz="1800"/>
                      </a:pPr>
                      <a:r>
                        <a:rPr b="1" sz="4400">
                          <a:latin typeface="Courier New"/>
                          <a:ea typeface="Courier New"/>
                          <a:cs typeface="Courier New"/>
                          <a:sym typeface="Courier New"/>
                        </a:rPr>
                        <a:t>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r>
            </a:tbl>
          </a:graphicData>
        </a:graphic>
      </p:graphicFrame>
      <p:sp>
        <p:nvSpPr>
          <p:cNvPr id="503" name="ES = 3½, EN = 14⅙: under neutrality, we expect the ratio of non-synonymous to synonymous substitutions of EN/ES ~ 4.05"/>
          <p:cNvSpPr txBox="1"/>
          <p:nvPr/>
        </p:nvSpPr>
        <p:spPr>
          <a:xfrm>
            <a:off x="3387328" y="11356490"/>
            <a:ext cx="17609344" cy="161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solidFill>
                  <a:srgbClr val="000000"/>
                </a:solidFill>
              </a:defRPr>
            </a:pPr>
            <a:r>
              <a:rPr b="1">
                <a:latin typeface="Courier New"/>
                <a:ea typeface="Courier New"/>
                <a:cs typeface="Courier New"/>
                <a:sym typeface="Courier New"/>
              </a:rPr>
              <a:t>ES = 3½, EN = 14⅙</a:t>
            </a:r>
            <a:r>
              <a:t>: under neutrality, we </a:t>
            </a:r>
            <a:r>
              <a:rPr b="1" u="sng"/>
              <a:t>expect</a:t>
            </a:r>
            <a:r>
              <a:t> the ratio of non-synonymous to synonymous substitutions of </a:t>
            </a:r>
            <a:r>
              <a:rPr b="1">
                <a:latin typeface="Courier New"/>
                <a:ea typeface="Courier New"/>
                <a:cs typeface="Courier New"/>
                <a:sym typeface="Courier New"/>
              </a:rPr>
              <a:t>EN/ES ~ 4.05</a:t>
            </a:r>
            <a:r>
              <a:t> </a:t>
            </a:r>
          </a:p>
        </p:txBody>
      </p:sp>
      <p:sp>
        <p:nvSpPr>
          <p:cNvPr id="504" name="Mean"/>
          <p:cNvSpPr txBox="1"/>
          <p:nvPr/>
        </p:nvSpPr>
        <p:spPr>
          <a:xfrm rot="16200000">
            <a:off x="3203309" y="9474889"/>
            <a:ext cx="1981192" cy="10179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700"/>
            </a:lvl1pPr>
          </a:lstStyle>
          <a:p>
            <a:pPr/>
            <a:r>
              <a:t>Mean</a:t>
            </a:r>
          </a:p>
        </p:txBody>
      </p:sp>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NG86 example"/>
          <p:cNvSpPr txBox="1"/>
          <p:nvPr>
            <p:ph type="title"/>
          </p:nvPr>
        </p:nvSpPr>
        <p:spPr>
          <a:prstGeom prst="rect">
            <a:avLst/>
          </a:prstGeom>
        </p:spPr>
        <p:txBody>
          <a:bodyPr/>
          <a:lstStyle/>
          <a:p>
            <a:pPr/>
            <a:r>
              <a:t>NG86 example</a:t>
            </a:r>
          </a:p>
        </p:txBody>
      </p:sp>
      <p:sp>
        <p:nvSpPr>
          <p:cNvPr id="508" name="The observed N/S ratio (1.0) is lower than the expected EN/ES ratio (4.05).…"/>
          <p:cNvSpPr txBox="1"/>
          <p:nvPr>
            <p:ph type="body" idx="1"/>
          </p:nvPr>
        </p:nvSpPr>
        <p:spPr>
          <a:xfrm>
            <a:off x="1206500" y="3164532"/>
            <a:ext cx="21971000" cy="8256012"/>
          </a:xfrm>
          <a:prstGeom prst="rect">
            <a:avLst/>
          </a:prstGeom>
        </p:spPr>
        <p:txBody>
          <a:bodyPr/>
          <a:lstStyle/>
          <a:p>
            <a:pPr marL="579119" indent="-579119" defTabSz="2316421">
              <a:spcBef>
                <a:spcPts val="3200"/>
              </a:spcBef>
              <a:defRPr sz="4560"/>
            </a:pPr>
            <a:r>
              <a:t>The observed </a:t>
            </a:r>
            <a:r>
              <a:rPr b="1">
                <a:latin typeface="Courier New"/>
                <a:ea typeface="Courier New"/>
                <a:cs typeface="Courier New"/>
                <a:sym typeface="Courier New"/>
              </a:rPr>
              <a:t>N/S</a:t>
            </a:r>
            <a:r>
              <a:t> ratio (</a:t>
            </a:r>
            <a:r>
              <a:rPr b="1">
                <a:latin typeface="Courier New"/>
                <a:ea typeface="Courier New"/>
                <a:cs typeface="Courier New"/>
                <a:sym typeface="Courier New"/>
              </a:rPr>
              <a:t>1.0</a:t>
            </a:r>
            <a:r>
              <a:t>) is </a:t>
            </a:r>
            <a:r>
              <a:rPr b="1">
                <a:solidFill>
                  <a:srgbClr val="FF2600"/>
                </a:solidFill>
              </a:rPr>
              <a:t>lower</a:t>
            </a:r>
            <a:r>
              <a:t> than the expected </a:t>
            </a:r>
            <a:r>
              <a:rPr b="1">
                <a:latin typeface="Courier New"/>
                <a:ea typeface="Courier New"/>
                <a:cs typeface="Courier New"/>
                <a:sym typeface="Courier New"/>
              </a:rPr>
              <a:t>EN/ES</a:t>
            </a:r>
            <a:r>
              <a:t> ratio (</a:t>
            </a:r>
            <a:r>
              <a:rPr b="1">
                <a:latin typeface="Courier New"/>
                <a:ea typeface="Courier New"/>
                <a:cs typeface="Courier New"/>
                <a:sym typeface="Courier New"/>
              </a:rPr>
              <a:t>4.05</a:t>
            </a:r>
            <a:r>
              <a:t>).</a:t>
            </a:r>
          </a:p>
          <a:p>
            <a:pPr marL="579119" indent="-579119" defTabSz="2316421">
              <a:spcBef>
                <a:spcPts val="3200"/>
              </a:spcBef>
              <a:defRPr sz="4560"/>
            </a:pPr>
            <a:r>
              <a:t>The ratio of the ratios </a:t>
            </a:r>
            <a:r>
              <a:rPr b="1">
                <a:latin typeface="Courier New"/>
                <a:ea typeface="Courier New"/>
                <a:cs typeface="Courier New"/>
                <a:sym typeface="Courier New"/>
              </a:rPr>
              <a:t>(N:S)/(EN:ES)</a:t>
            </a:r>
            <a:r>
              <a:t> yields </a:t>
            </a:r>
            <a:r>
              <a:rPr b="1">
                <a:latin typeface="Courier New"/>
                <a:ea typeface="Courier New"/>
                <a:cs typeface="Courier New"/>
                <a:sym typeface="Courier New"/>
              </a:rPr>
              <a:t>dN/dS = 1/4.05 ~ 0.25.</a:t>
            </a:r>
            <a:r>
              <a:t> </a:t>
            </a:r>
          </a:p>
          <a:p>
            <a:pPr marL="579119" indent="-579119" defTabSz="2316421">
              <a:spcBef>
                <a:spcPts val="3200"/>
              </a:spcBef>
              <a:defRPr sz="4560"/>
            </a:pPr>
            <a:r>
              <a:t>This ratio quantifies the </a:t>
            </a:r>
            <a:r>
              <a:rPr b="1" i="1"/>
              <a:t>excess</a:t>
            </a:r>
            <a:r>
              <a:t> or </a:t>
            </a:r>
            <a:r>
              <a:rPr b="1" i="1"/>
              <a:t>paucity</a:t>
            </a:r>
            <a:r>
              <a:t> of non-synonymous substitutions and is near </a:t>
            </a:r>
            <a:r>
              <a:rPr b="1">
                <a:latin typeface="Courier New"/>
                <a:ea typeface="Courier New"/>
                <a:cs typeface="Courier New"/>
                <a:sym typeface="Courier New"/>
              </a:rPr>
              <a:t>dN/dS = 1</a:t>
            </a:r>
            <a:r>
              <a:t> for neutrally evolving sequences/sites.</a:t>
            </a:r>
          </a:p>
          <a:p>
            <a:pPr marL="579119" indent="-579119" defTabSz="2316421">
              <a:spcBef>
                <a:spcPts val="3200"/>
              </a:spcBef>
              <a:defRPr sz="4560"/>
            </a:pPr>
            <a:r>
              <a:t>Because there are </a:t>
            </a:r>
            <a:r>
              <a:rPr b="1"/>
              <a:t>fewer </a:t>
            </a:r>
            <a:r>
              <a:t>non-synonymous substitutions than expected under neutrality, we conclude that most non-synonymous mutations are </a:t>
            </a:r>
            <a:r>
              <a:rPr b="1"/>
              <a:t>removed by natural selection</a:t>
            </a:r>
            <a:r>
              <a:t>, i.e., the sequences are under </a:t>
            </a:r>
            <a:r>
              <a:rPr b="1"/>
              <a:t>negative selection</a:t>
            </a:r>
            <a:endParaRPr b="1"/>
          </a:p>
          <a:p>
            <a:pPr marL="579119" indent="-579119" defTabSz="2316421">
              <a:spcBef>
                <a:spcPts val="3200"/>
              </a:spcBef>
              <a:defRPr sz="4560"/>
            </a:pPr>
            <a:r>
              <a:rPr b="1"/>
              <a:t>If there were more </a:t>
            </a:r>
            <a:r>
              <a:t>non-synonymous substitutions than expected, we would conclude that many non-synonymous mutations are </a:t>
            </a:r>
            <a:r>
              <a:rPr b="1"/>
              <a:t>fixed due to natural selection</a:t>
            </a:r>
            <a:r>
              <a:t>, i.e., the sequences are under </a:t>
            </a:r>
            <a:r>
              <a:rPr b="1"/>
              <a:t>positive selection</a:t>
            </a:r>
          </a:p>
        </p:txBody>
      </p:sp>
      <p:sp>
        <p:nvSpPr>
          <p:cNvPr id="5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1" name="droppedImage.png" descr="droppedImage.png"/>
          <p:cNvPicPr>
            <a:picLocks noChangeAspect="1"/>
          </p:cNvPicPr>
          <p:nvPr/>
        </p:nvPicPr>
        <p:blipFill>
          <a:blip r:embed="rId2">
            <a:extLst/>
          </a:blip>
          <a:stretch>
            <a:fillRect/>
          </a:stretch>
        </p:blipFill>
        <p:spPr>
          <a:xfrm>
            <a:off x="5334178" y="6681020"/>
            <a:ext cx="8893613" cy="6387575"/>
          </a:xfrm>
          <a:prstGeom prst="rect">
            <a:avLst/>
          </a:prstGeom>
          <a:ln w="12700">
            <a:solidFill>
              <a:srgbClr val="000000"/>
            </a:solidFill>
            <a:miter lim="400000"/>
          </a:ln>
        </p:spPr>
      </p:pic>
      <p:sp>
        <p:nvSpPr>
          <p:cNvPr id="512" name="Bootstrapped distribution of dN/dS"/>
          <p:cNvSpPr txBox="1"/>
          <p:nvPr/>
        </p:nvSpPr>
        <p:spPr>
          <a:xfrm>
            <a:off x="3928737" y="5759794"/>
            <a:ext cx="11704495"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Bootstrapped distribution of dN/dS </a:t>
            </a:r>
          </a:p>
        </p:txBody>
      </p:sp>
      <p:sp>
        <p:nvSpPr>
          <p:cNvPr id="513" name="Count    = 100…"/>
          <p:cNvSpPr txBox="1"/>
          <p:nvPr/>
        </p:nvSpPr>
        <p:spPr>
          <a:xfrm>
            <a:off x="14334517" y="6902025"/>
            <a:ext cx="3375946"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Count    = 100</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Mean     = 0.207385</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Median   = 0.166687</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Variance = 0.0490168</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Std.Dev  = 0.221397</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COV      = 1.06757</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Sum      = 20.7385</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Sq. sum  = 9.15351</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Skewness = 0.266313</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Kurtosis = 33.381</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Min      = 0</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2.5%     = 0</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97.5%    = 0.741176</a:t>
            </a:r>
          </a:p>
          <a:p>
            <a:pPr algn="l" defTabSz="457200">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000000"/>
                </a:solidFill>
                <a:latin typeface="Monaco"/>
                <a:ea typeface="Monaco"/>
                <a:cs typeface="Monaco"/>
                <a:sym typeface="Monaco"/>
              </a:defRPr>
            </a:pPr>
            <a:r>
              <a:t>Max      = 1</a:t>
            </a:r>
          </a:p>
        </p:txBody>
      </p:sp>
      <p:sp>
        <p:nvSpPr>
          <p:cNvPr id="514" name="How reliable is the inference based on only 6 codons?…"/>
          <p:cNvSpPr txBox="1"/>
          <p:nvPr>
            <p:ph type="body" sz="half" idx="1"/>
          </p:nvPr>
        </p:nvSpPr>
        <p:spPr>
          <a:xfrm>
            <a:off x="1206500" y="2915450"/>
            <a:ext cx="21971000" cy="3485516"/>
          </a:xfrm>
          <a:prstGeom prst="rect">
            <a:avLst/>
          </a:prstGeom>
        </p:spPr>
        <p:txBody>
          <a:bodyPr/>
          <a:lstStyle/>
          <a:p>
            <a:pPr>
              <a:spcBef>
                <a:spcPts val="2500"/>
              </a:spcBef>
            </a:pPr>
            <a:r>
              <a:t>How reliable is the inference based on only </a:t>
            </a:r>
            <a:r>
              <a:rPr b="1"/>
              <a:t>6</a:t>
            </a:r>
            <a:r>
              <a:t> codons?</a:t>
            </a:r>
          </a:p>
          <a:p>
            <a:pPr>
              <a:spcBef>
                <a:spcPts val="2500"/>
              </a:spcBef>
            </a:pPr>
            <a:r>
              <a:t>Obtain sampling variance via bootstrap (or by limiting approximations)</a:t>
            </a:r>
          </a:p>
          <a:p>
            <a:pPr>
              <a:spcBef>
                <a:spcPts val="2500"/>
              </a:spcBef>
            </a:pPr>
            <a:r>
              <a:t>In this case, dN/dS is </a:t>
            </a:r>
            <a:r>
              <a:rPr b="1"/>
              <a:t>significantly</a:t>
            </a:r>
            <a:r>
              <a:t> less than </a:t>
            </a:r>
            <a:r>
              <a:rPr b="1">
                <a:latin typeface="Courier New"/>
                <a:ea typeface="Courier New"/>
                <a:cs typeface="Courier New"/>
                <a:sym typeface="Courier New"/>
              </a:rPr>
              <a:t>1.0 (p ~ 0.01)</a:t>
            </a:r>
          </a:p>
        </p:txBody>
      </p:sp>
      <p:sp>
        <p:nvSpPr>
          <p:cNvPr id="515" name="Line"/>
          <p:cNvSpPr/>
          <p:nvPr/>
        </p:nvSpPr>
        <p:spPr>
          <a:xfrm flipV="1">
            <a:off x="8314749" y="8179377"/>
            <a:ext cx="2383144" cy="3613710"/>
          </a:xfrm>
          <a:prstGeom prst="line">
            <a:avLst/>
          </a:prstGeom>
          <a:ln w="25400">
            <a:solidFill>
              <a:srgbClr val="FF26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6" name="Observed"/>
          <p:cNvSpPr txBox="1"/>
          <p:nvPr/>
        </p:nvSpPr>
        <p:spPr>
          <a:xfrm>
            <a:off x="9508143" y="7294853"/>
            <a:ext cx="3300586"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Observed</a:t>
            </a:r>
          </a:p>
        </p:txBody>
      </p:sp>
      <p:sp>
        <p:nvSpPr>
          <p:cNvPr id="517" name="NG86 example"/>
          <p:cNvSpPr txBox="1"/>
          <p:nvPr>
            <p:ph type="title"/>
          </p:nvPr>
        </p:nvSpPr>
        <p:spPr>
          <a:prstGeom prst="rect">
            <a:avLst/>
          </a:prstGeom>
        </p:spPr>
        <p:txBody>
          <a:bodyPr/>
          <a:lstStyle/>
          <a:p>
            <a:pPr/>
            <a:r>
              <a:t>NG86 example</a:t>
            </a:r>
          </a:p>
        </p:txBody>
      </p:sp>
      <p:sp>
        <p:nvSpPr>
          <p:cNvPr id="518" name="Neutral"/>
          <p:cNvSpPr txBox="1"/>
          <p:nvPr/>
        </p:nvSpPr>
        <p:spPr>
          <a:xfrm>
            <a:off x="10565869" y="9458742"/>
            <a:ext cx="3300586"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Neutral</a:t>
            </a:r>
          </a:p>
        </p:txBody>
      </p:sp>
      <p:sp>
        <p:nvSpPr>
          <p:cNvPr id="519" name="Line"/>
          <p:cNvSpPr/>
          <p:nvPr/>
        </p:nvSpPr>
        <p:spPr>
          <a:xfrm flipH="1" flipV="1">
            <a:off x="12562619" y="10284940"/>
            <a:ext cx="1314977" cy="1616525"/>
          </a:xfrm>
          <a:prstGeom prst="line">
            <a:avLst/>
          </a:prstGeom>
          <a:ln w="254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NG86 limitations: multiple substitutions"/>
          <p:cNvSpPr txBox="1"/>
          <p:nvPr>
            <p:ph type="title"/>
          </p:nvPr>
        </p:nvSpPr>
        <p:spPr>
          <a:prstGeom prst="rect">
            <a:avLst/>
          </a:prstGeom>
        </p:spPr>
        <p:txBody>
          <a:bodyPr/>
          <a:lstStyle/>
          <a:p>
            <a:pPr/>
            <a:r>
              <a:t>NG86 limitations: multiple substitutions</a:t>
            </a:r>
          </a:p>
        </p:txBody>
      </p:sp>
      <p:sp>
        <p:nvSpPr>
          <p:cNvPr id="523" name="How many synonymous and how many non-synonymous substitutions does it take to replace CCA with CAG?…"/>
          <p:cNvSpPr txBox="1"/>
          <p:nvPr>
            <p:ph type="body" idx="1"/>
          </p:nvPr>
        </p:nvSpPr>
        <p:spPr>
          <a:xfrm>
            <a:off x="1206500" y="3028195"/>
            <a:ext cx="21971000" cy="9209552"/>
          </a:xfrm>
          <a:prstGeom prst="rect">
            <a:avLst/>
          </a:prstGeom>
        </p:spPr>
        <p:txBody>
          <a:bodyPr/>
          <a:lstStyle/>
          <a:p>
            <a:pPr>
              <a:spcBef>
                <a:spcPts val="2500"/>
              </a:spcBef>
            </a:pPr>
            <a:r>
              <a:t>How many synonymous and how many non-synonymous substitutions does it take to replace </a:t>
            </a:r>
            <a:r>
              <a:rPr b="1">
                <a:latin typeface="Courier New"/>
                <a:ea typeface="Courier New"/>
                <a:cs typeface="Courier New"/>
                <a:sym typeface="Courier New"/>
              </a:rPr>
              <a:t>CCA</a:t>
            </a:r>
            <a:r>
              <a:t> with </a:t>
            </a:r>
            <a:r>
              <a:rPr b="1">
                <a:latin typeface="Courier New"/>
                <a:ea typeface="Courier New"/>
                <a:cs typeface="Courier New"/>
                <a:sym typeface="Courier New"/>
              </a:rPr>
              <a:t>CAG</a:t>
            </a:r>
            <a:r>
              <a:t>?</a:t>
            </a:r>
          </a:p>
          <a:p>
            <a:pPr>
              <a:spcBef>
                <a:spcPts val="2500"/>
              </a:spcBef>
            </a:pPr>
            <a:r>
              <a:rPr b="1"/>
              <a:t>Assume</a:t>
            </a:r>
            <a:r>
              <a:t> the shortest path (minimum of 2 substitutions)</a:t>
            </a:r>
          </a:p>
          <a:p>
            <a:pPr lvl="1">
              <a:spcBef>
                <a:spcPts val="2500"/>
              </a:spcBef>
              <a:defRPr sz="3600"/>
            </a:pPr>
            <a:r>
              <a:rPr b="1">
                <a:latin typeface="Courier New"/>
                <a:ea typeface="Courier New"/>
                <a:cs typeface="Courier New"/>
                <a:sym typeface="Courier New"/>
              </a:rPr>
              <a:t>C</a:t>
            </a:r>
            <a:r>
              <a:rPr b="1" u="sng">
                <a:latin typeface="Courier New"/>
                <a:ea typeface="Courier New"/>
                <a:cs typeface="Courier New"/>
                <a:sym typeface="Courier New"/>
              </a:rPr>
              <a:t>C</a:t>
            </a:r>
            <a:r>
              <a:rPr b="1">
                <a:latin typeface="Courier New"/>
                <a:ea typeface="Courier New"/>
                <a:cs typeface="Courier New"/>
                <a:sym typeface="Courier New"/>
              </a:rPr>
              <a:t>A (Proline)</a:t>
            </a:r>
            <a:r>
              <a:rPr b="1">
                <a:solidFill>
                  <a:srgbClr val="FF2600"/>
                </a:solidFill>
                <a:latin typeface="Courier New"/>
                <a:ea typeface="Courier New"/>
                <a:cs typeface="Courier New"/>
                <a:sym typeface="Courier New"/>
              </a:rPr>
              <a:t>⟹</a:t>
            </a:r>
            <a:r>
              <a:rPr b="1">
                <a:latin typeface="Courier New"/>
                <a:ea typeface="Courier New"/>
                <a:cs typeface="Courier New"/>
                <a:sym typeface="Courier New"/>
              </a:rPr>
              <a:t> C</a:t>
            </a:r>
            <a:r>
              <a:rPr b="1" u="sng">
                <a:latin typeface="Courier New"/>
                <a:ea typeface="Courier New"/>
                <a:cs typeface="Courier New"/>
                <a:sym typeface="Courier New"/>
              </a:rPr>
              <a:t>AA</a:t>
            </a:r>
            <a:r>
              <a:rPr b="1">
                <a:latin typeface="Courier New"/>
                <a:ea typeface="Courier New"/>
                <a:cs typeface="Courier New"/>
                <a:sym typeface="Courier New"/>
              </a:rPr>
              <a:t> (Histidine) </a:t>
            </a:r>
            <a:r>
              <a:rPr b="1">
                <a:solidFill>
                  <a:srgbClr val="FF2600"/>
                </a:solidFill>
                <a:latin typeface="Courier New"/>
                <a:ea typeface="Courier New"/>
                <a:cs typeface="Courier New"/>
                <a:sym typeface="Courier New"/>
              </a:rPr>
              <a:t>⟹</a:t>
            </a:r>
            <a:r>
              <a:rPr b="1">
                <a:latin typeface="Courier New"/>
                <a:ea typeface="Courier New"/>
                <a:cs typeface="Courier New"/>
                <a:sym typeface="Courier New"/>
              </a:rPr>
              <a:t> CA</a:t>
            </a:r>
            <a:r>
              <a:rPr b="1" u="sng">
                <a:latin typeface="Courier New"/>
                <a:ea typeface="Courier New"/>
                <a:cs typeface="Courier New"/>
                <a:sym typeface="Courier New"/>
              </a:rPr>
              <a:t>G</a:t>
            </a:r>
            <a:r>
              <a:rPr b="1">
                <a:latin typeface="Courier New"/>
                <a:ea typeface="Courier New"/>
                <a:cs typeface="Courier New"/>
                <a:sym typeface="Courier New"/>
              </a:rPr>
              <a:t> (Glutamine)</a:t>
            </a:r>
            <a:endParaRPr b="1">
              <a:latin typeface="Courier New"/>
              <a:ea typeface="Courier New"/>
              <a:cs typeface="Courier New"/>
              <a:sym typeface="Courier New"/>
            </a:endParaRPr>
          </a:p>
          <a:p>
            <a:pPr lvl="1">
              <a:spcBef>
                <a:spcPts val="2500"/>
              </a:spcBef>
              <a:defRPr sz="3600"/>
            </a:pPr>
            <a:r>
              <a:rPr b="1">
                <a:latin typeface="Courier New"/>
                <a:ea typeface="Courier New"/>
                <a:cs typeface="Courier New"/>
                <a:sym typeface="Courier New"/>
              </a:rPr>
              <a:t>CC</a:t>
            </a:r>
            <a:r>
              <a:rPr b="1" u="sng">
                <a:latin typeface="Courier New"/>
                <a:ea typeface="Courier New"/>
                <a:cs typeface="Courier New"/>
                <a:sym typeface="Courier New"/>
              </a:rPr>
              <a:t>A</a:t>
            </a:r>
            <a:r>
              <a:rPr b="1">
                <a:latin typeface="Courier New"/>
                <a:ea typeface="Courier New"/>
                <a:cs typeface="Courier New"/>
                <a:sym typeface="Courier New"/>
              </a:rPr>
              <a:t> (Proline)</a:t>
            </a:r>
            <a:r>
              <a:rPr b="1">
                <a:solidFill>
                  <a:srgbClr val="008F00"/>
                </a:solidFill>
                <a:latin typeface="Courier New"/>
                <a:ea typeface="Courier New"/>
                <a:cs typeface="Courier New"/>
                <a:sym typeface="Courier New"/>
              </a:rPr>
              <a:t>⟹</a:t>
            </a:r>
            <a:r>
              <a:rPr b="1">
                <a:latin typeface="Courier New"/>
                <a:ea typeface="Courier New"/>
                <a:cs typeface="Courier New"/>
                <a:sym typeface="Courier New"/>
              </a:rPr>
              <a:t> C</a:t>
            </a:r>
            <a:r>
              <a:rPr b="1" u="sng">
                <a:latin typeface="Courier New"/>
                <a:ea typeface="Courier New"/>
                <a:cs typeface="Courier New"/>
                <a:sym typeface="Courier New"/>
              </a:rPr>
              <a:t>CG</a:t>
            </a:r>
            <a:r>
              <a:rPr b="1">
                <a:latin typeface="Courier New"/>
                <a:ea typeface="Courier New"/>
                <a:cs typeface="Courier New"/>
                <a:sym typeface="Courier New"/>
              </a:rPr>
              <a:t> (Proline)   </a:t>
            </a:r>
            <a:r>
              <a:rPr b="1">
                <a:solidFill>
                  <a:srgbClr val="FF2600"/>
                </a:solidFill>
                <a:latin typeface="Courier New"/>
                <a:ea typeface="Courier New"/>
                <a:cs typeface="Courier New"/>
                <a:sym typeface="Courier New"/>
              </a:rPr>
              <a:t>⟹</a:t>
            </a:r>
            <a:r>
              <a:rPr b="1">
                <a:latin typeface="Courier New"/>
                <a:ea typeface="Courier New"/>
                <a:cs typeface="Courier New"/>
                <a:sym typeface="Courier New"/>
              </a:rPr>
              <a:t> C</a:t>
            </a:r>
            <a:r>
              <a:rPr b="1" u="sng">
                <a:latin typeface="Courier New"/>
                <a:ea typeface="Courier New"/>
                <a:cs typeface="Courier New"/>
                <a:sym typeface="Courier New"/>
              </a:rPr>
              <a:t>A</a:t>
            </a:r>
            <a:r>
              <a:rPr b="1">
                <a:latin typeface="Courier New"/>
                <a:ea typeface="Courier New"/>
                <a:cs typeface="Courier New"/>
                <a:sym typeface="Courier New"/>
              </a:rPr>
              <a:t>G (Glutamine)</a:t>
            </a:r>
            <a:endParaRPr b="1">
              <a:latin typeface="Courier New"/>
              <a:ea typeface="Courier New"/>
              <a:cs typeface="Courier New"/>
              <a:sym typeface="Courier New"/>
            </a:endParaRPr>
          </a:p>
          <a:p>
            <a:pPr>
              <a:spcBef>
                <a:spcPts val="2500"/>
              </a:spcBef>
            </a:pPr>
            <a:r>
              <a:t>Average over the two possible paths: </a:t>
            </a:r>
            <a:r>
              <a:rPr b="1">
                <a:solidFill>
                  <a:srgbClr val="008F00"/>
                </a:solidFill>
                <a:latin typeface="Courier New"/>
                <a:ea typeface="Courier New"/>
                <a:cs typeface="Courier New"/>
                <a:sym typeface="Courier New"/>
              </a:rPr>
              <a:t>0.5</a:t>
            </a:r>
            <a:r>
              <a:rPr b="1">
                <a:latin typeface="Courier New"/>
                <a:ea typeface="Courier New"/>
                <a:cs typeface="Courier New"/>
                <a:sym typeface="Courier New"/>
              </a:rPr>
              <a:t> </a:t>
            </a:r>
            <a:r>
              <a:t>synonymous and </a:t>
            </a:r>
            <a:r>
              <a:rPr b="1">
                <a:solidFill>
                  <a:srgbClr val="FF2600"/>
                </a:solidFill>
                <a:latin typeface="Courier New"/>
                <a:ea typeface="Courier New"/>
                <a:cs typeface="Courier New"/>
                <a:sym typeface="Courier New"/>
              </a:rPr>
              <a:t>1.5</a:t>
            </a:r>
            <a:r>
              <a:t> non-synonymous substitutions.</a:t>
            </a:r>
          </a:p>
          <a:p>
            <a:pPr>
              <a:spcBef>
                <a:spcPts val="2500"/>
              </a:spcBef>
            </a:pPr>
            <a:r>
              <a:t>Intuitively, paths should </a:t>
            </a:r>
            <a:r>
              <a:rPr b="1"/>
              <a:t>not</a:t>
            </a:r>
            <a:r>
              <a:t> be equiprobable, e.g., because it should be more expensive to route evolution through (presumably) suboptimal intermediate amino-acids.</a:t>
            </a:r>
          </a:p>
        </p:txBody>
      </p:sp>
      <p:sp>
        <p:nvSpPr>
          <p:cNvPr id="5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NG86 limitations: underestimation of substitution counts for higher divergence levels"/>
          <p:cNvSpPr txBox="1"/>
          <p:nvPr>
            <p:ph type="title"/>
          </p:nvPr>
        </p:nvSpPr>
        <p:spPr>
          <a:xfrm>
            <a:off x="1206500" y="545543"/>
            <a:ext cx="21971000" cy="1768489"/>
          </a:xfrm>
          <a:prstGeom prst="rect">
            <a:avLst/>
          </a:prstGeom>
        </p:spPr>
        <p:txBody>
          <a:bodyPr/>
          <a:lstStyle>
            <a:lvl1pPr defTabSz="1706837">
              <a:defRPr spc="-118" sz="5950"/>
            </a:lvl1pPr>
          </a:lstStyle>
          <a:p>
            <a:pPr/>
            <a:r>
              <a:t>NG86 limitations: underestimation of substitution counts for higher divergence levels</a:t>
            </a:r>
          </a:p>
        </p:txBody>
      </p:sp>
      <p:pic>
        <p:nvPicPr>
          <p:cNvPr id="527" name="droppedImage.pdf" descr="droppedImage.pdf"/>
          <p:cNvPicPr>
            <a:picLocks noChangeAspect="1"/>
          </p:cNvPicPr>
          <p:nvPr/>
        </p:nvPicPr>
        <p:blipFill>
          <a:blip r:embed="rId2">
            <a:extLst/>
          </a:blip>
          <a:stretch>
            <a:fillRect/>
          </a:stretch>
        </p:blipFill>
        <p:spPr>
          <a:xfrm>
            <a:off x="7627515" y="3361046"/>
            <a:ext cx="14418170" cy="9279388"/>
          </a:xfrm>
          <a:prstGeom prst="rect">
            <a:avLst/>
          </a:prstGeom>
          <a:ln w="12700">
            <a:solidFill>
              <a:srgbClr val="000000"/>
            </a:solidFill>
            <a:miter lim="400000"/>
          </a:ln>
        </p:spPr>
      </p:pic>
      <p:sp>
        <p:nvSpPr>
          <p:cNvPr id="528" name="Simulated 100 replicates of 1000 nucleotide long sequences for various divergence levels (substitutions/site)…"/>
          <p:cNvSpPr txBox="1"/>
          <p:nvPr>
            <p:ph type="body" sz="half" idx="1"/>
          </p:nvPr>
        </p:nvSpPr>
        <p:spPr>
          <a:xfrm>
            <a:off x="786167" y="3354695"/>
            <a:ext cx="12448910" cy="9995346"/>
          </a:xfrm>
          <a:prstGeom prst="rect">
            <a:avLst/>
          </a:prstGeom>
        </p:spPr>
        <p:txBody>
          <a:bodyPr numCol="2" spcCol="622445"/>
          <a:lstStyle/>
          <a:p>
            <a:pPr marL="406400" indent="-406400">
              <a:spcBef>
                <a:spcPts val="2500"/>
              </a:spcBef>
              <a:defRPr sz="3600"/>
            </a:pPr>
            <a:r>
              <a:t>Simulated 100 replicates of 1000 nucleotide long sequences for various divergence levels (substitutions/site)</a:t>
            </a:r>
          </a:p>
          <a:p>
            <a:pPr marL="406400" indent="-406400">
              <a:spcBef>
                <a:spcPts val="2500"/>
              </a:spcBef>
              <a:defRPr sz="3600"/>
            </a:pPr>
            <a:r>
              <a:t>Even for divergence of </a:t>
            </a:r>
            <a:r>
              <a:rPr b="1">
                <a:latin typeface="Courier New"/>
                <a:ea typeface="Courier New"/>
                <a:cs typeface="Courier New"/>
                <a:sym typeface="Courier New"/>
              </a:rPr>
              <a:t>0.25</a:t>
            </a:r>
            <a:r>
              <a:t> (1/4 sites have mutation on average), p-distance already significantly underestimates the true level: </a:t>
            </a:r>
            <a:r>
              <a:rPr b="1">
                <a:latin typeface="Courier New"/>
                <a:ea typeface="Courier New"/>
                <a:cs typeface="Courier New"/>
                <a:sym typeface="Courier New"/>
              </a:rPr>
              <a:t>0.2125 (0.19-0.241 95% range)</a:t>
            </a:r>
            <a:endParaRPr b="1">
              <a:latin typeface="Courier New"/>
              <a:ea typeface="Courier New"/>
              <a:cs typeface="Courier New"/>
              <a:sym typeface="Courier New"/>
            </a:endParaRPr>
          </a:p>
          <a:p>
            <a:pPr marL="406400" indent="-406400">
              <a:spcBef>
                <a:spcPts val="2500"/>
              </a:spcBef>
              <a:defRPr sz="3600"/>
            </a:pPr>
            <a:r>
              <a:t>Underestimation becomes progressively worse for larger divergence levels</a:t>
            </a:r>
          </a:p>
        </p:txBody>
      </p:sp>
      <p:sp>
        <p:nvSpPr>
          <p:cNvPr id="529" name="Simulated divergence vs that estimated by p-distance"/>
          <p:cNvSpPr txBox="1"/>
          <p:nvPr/>
        </p:nvSpPr>
        <p:spPr>
          <a:xfrm>
            <a:off x="9193007" y="2510794"/>
            <a:ext cx="12448910"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b="1" sz="3600">
                <a:solidFill>
                  <a:srgbClr val="000000"/>
                </a:solidFill>
              </a:defRPr>
            </a:lvl1pPr>
          </a:lstStyle>
          <a:p>
            <a:pPr/>
            <a:r>
              <a:t>Simulated divergence vs that estimated by p-distance</a:t>
            </a:r>
          </a:p>
        </p:txBody>
      </p:sp>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NG86 limitations: ignoring phylogenies"/>
          <p:cNvSpPr txBox="1"/>
          <p:nvPr>
            <p:ph type="title"/>
          </p:nvPr>
        </p:nvSpPr>
        <p:spPr>
          <a:xfrm>
            <a:off x="3418601" y="-93721"/>
            <a:ext cx="18306917" cy="2863282"/>
          </a:xfrm>
          <a:prstGeom prst="rect">
            <a:avLst/>
          </a:prstGeom>
        </p:spPr>
        <p:txBody>
          <a:bodyPr/>
          <a:lstStyle>
            <a:lvl1pPr>
              <a:defRPr spc="-159" sz="8000"/>
            </a:lvl1pPr>
          </a:lstStyle>
          <a:p>
            <a:pPr/>
            <a:r>
              <a:t>NG86 limitations: ignoring phylogenies</a:t>
            </a:r>
          </a:p>
        </p:txBody>
      </p:sp>
      <p:pic>
        <p:nvPicPr>
          <p:cNvPr id="533" name="droppedImage.pdf" descr="droppedImage.pdf"/>
          <p:cNvPicPr>
            <a:picLocks noChangeAspect="1"/>
          </p:cNvPicPr>
          <p:nvPr/>
        </p:nvPicPr>
        <p:blipFill>
          <a:blip r:embed="rId2">
            <a:extLst/>
          </a:blip>
          <a:stretch>
            <a:fillRect/>
          </a:stretch>
        </p:blipFill>
        <p:spPr>
          <a:xfrm>
            <a:off x="5844354" y="2300182"/>
            <a:ext cx="14662548" cy="10613934"/>
          </a:xfrm>
          <a:prstGeom prst="rect">
            <a:avLst/>
          </a:prstGeom>
          <a:ln w="12700">
            <a:miter lim="400000"/>
          </a:ln>
        </p:spPr>
      </p:pic>
      <p:sp>
        <p:nvSpPr>
          <p:cNvPr id="534" name="http://www.hyphy.org/resources/hyphybook2007.pdf"/>
          <p:cNvSpPr txBox="1"/>
          <p:nvPr/>
        </p:nvSpPr>
        <p:spPr>
          <a:xfrm>
            <a:off x="14336649" y="13074625"/>
            <a:ext cx="1000038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http://www.hyphy.org/resources/hyphybook2007.pdf</a:t>
            </a:r>
          </a:p>
        </p:txBody>
      </p:sp>
      <p:sp>
        <p:nvSpPr>
          <p:cNvPr id="5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NG86 limitations: averaging across all sites in a gene"/>
          <p:cNvSpPr txBox="1"/>
          <p:nvPr>
            <p:ph type="title"/>
          </p:nvPr>
        </p:nvSpPr>
        <p:spPr>
          <a:xfrm>
            <a:off x="1206500" y="1079500"/>
            <a:ext cx="21971000" cy="1428883"/>
          </a:xfrm>
          <a:prstGeom prst="rect">
            <a:avLst/>
          </a:prstGeom>
        </p:spPr>
        <p:txBody>
          <a:bodyPr/>
          <a:lstStyle>
            <a:lvl1pPr>
              <a:defRPr spc="-117" sz="5900"/>
            </a:lvl1pPr>
          </a:lstStyle>
          <a:p>
            <a:pPr/>
            <a:r>
              <a:t>NG86 limitations: averaging across all sites in a gene</a:t>
            </a:r>
          </a:p>
        </p:txBody>
      </p:sp>
      <p:sp>
        <p:nvSpPr>
          <p:cNvPr id="538" name="Different sites in a gene will be subject to different selective forces.…"/>
          <p:cNvSpPr txBox="1"/>
          <p:nvPr>
            <p:ph type="body" idx="1"/>
          </p:nvPr>
        </p:nvSpPr>
        <p:spPr>
          <a:xfrm>
            <a:off x="1079367" y="2743599"/>
            <a:ext cx="21971001" cy="9099828"/>
          </a:xfrm>
          <a:prstGeom prst="rect">
            <a:avLst/>
          </a:prstGeom>
        </p:spPr>
        <p:txBody>
          <a:bodyPr/>
          <a:lstStyle/>
          <a:p>
            <a:pPr>
              <a:spcBef>
                <a:spcPts val="3600"/>
              </a:spcBef>
            </a:pPr>
            <a:r>
              <a:t>Different sites in a gene will be subject to different selective forces.</a:t>
            </a:r>
          </a:p>
          <a:p>
            <a:pPr>
              <a:spcBef>
                <a:spcPts val="3600"/>
              </a:spcBef>
            </a:pPr>
            <a:r>
              <a:t>A </a:t>
            </a:r>
            <a:r>
              <a:rPr i="1"/>
              <a:t>gene-wide</a:t>
            </a:r>
            <a:r>
              <a:t> measure of selection is going to average these effects.</a:t>
            </a:r>
          </a:p>
          <a:p>
            <a:pPr>
              <a:spcBef>
                <a:spcPts val="3600"/>
              </a:spcBef>
            </a:pPr>
            <a:r>
              <a:rPr b="1"/>
              <a:t>Most</a:t>
            </a:r>
            <a:r>
              <a:t> sites in </a:t>
            </a:r>
            <a:r>
              <a:rPr b="1"/>
              <a:t>most</a:t>
            </a:r>
            <a:r>
              <a:t> genes will be maintained by purifying selection.</a:t>
            </a:r>
          </a:p>
          <a:p>
            <a:pPr>
              <a:spcBef>
                <a:spcPts val="3600"/>
              </a:spcBef>
            </a:pPr>
            <a:r>
              <a:t>Positively selected sites are of great biological interest, because they point to how a particular gene can respond to selective pressures.</a:t>
            </a:r>
          </a:p>
          <a:p>
            <a:pPr>
              <a:spcBef>
                <a:spcPts val="3600"/>
              </a:spcBef>
            </a:pPr>
            <a:r>
              <a:t>Negatively selected sites are also of interest, because they point to functional constraint, and could be used to guide drug or vaccine design.</a:t>
            </a:r>
          </a:p>
          <a:p>
            <a:pPr>
              <a:spcBef>
                <a:spcPts val="3600"/>
              </a:spcBef>
            </a:pPr>
            <a:r>
              <a:t>Must develop methods that are able to disentangle the contributions of individual sites.</a:t>
            </a:r>
          </a:p>
        </p:txBody>
      </p:sp>
      <p:sp>
        <p:nvSpPr>
          <p:cNvPr id="5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uzuki-Gojobori (SG99): the penultimate extension of NG86"/>
          <p:cNvSpPr txBox="1"/>
          <p:nvPr>
            <p:ph type="title"/>
          </p:nvPr>
        </p:nvSpPr>
        <p:spPr>
          <a:xfrm>
            <a:off x="1206500" y="1079500"/>
            <a:ext cx="21971000" cy="2223747"/>
          </a:xfrm>
          <a:prstGeom prst="rect">
            <a:avLst/>
          </a:prstGeom>
        </p:spPr>
        <p:txBody>
          <a:bodyPr/>
          <a:lstStyle>
            <a:lvl1pPr>
              <a:defRPr spc="-117" sz="5900"/>
            </a:lvl1pPr>
          </a:lstStyle>
          <a:p>
            <a:pPr/>
            <a:r>
              <a:t>Suzuki-Gojobori (SG99): the penultimate extension of NG86</a:t>
            </a:r>
          </a:p>
        </p:txBody>
      </p:sp>
      <p:sp>
        <p:nvSpPr>
          <p:cNvPr id="542" name="Uses a tree to compute dN/dS at a given site…"/>
          <p:cNvSpPr txBox="1"/>
          <p:nvPr>
            <p:ph type="body" idx="1"/>
          </p:nvPr>
        </p:nvSpPr>
        <p:spPr>
          <a:xfrm>
            <a:off x="1206500" y="2729994"/>
            <a:ext cx="21971000" cy="8256012"/>
          </a:xfrm>
          <a:prstGeom prst="rect">
            <a:avLst/>
          </a:prstGeom>
        </p:spPr>
        <p:txBody>
          <a:bodyPr/>
          <a:lstStyle/>
          <a:p>
            <a:pPr marL="0" indent="0">
              <a:buSzTx/>
              <a:buNone/>
            </a:pPr>
            <a:r>
              <a:rPr b="1"/>
              <a:t>Uses a tree to compute dN/dS at a given site</a:t>
            </a:r>
            <a:endParaRPr b="1"/>
          </a:p>
          <a:p>
            <a:pPr marL="889000" indent="-889000">
              <a:buSzPct val="100000"/>
              <a:buAutoNum type="arabicPeriod" startAt="1"/>
            </a:pPr>
            <a:r>
              <a:t>Reconstruct ancestral sequences by nucleotide-level </a:t>
            </a:r>
            <a:r>
              <a:rPr u="sng"/>
              <a:t>parsimony</a:t>
            </a:r>
          </a:p>
          <a:p>
            <a:pPr marL="889000" indent="-889000">
              <a:buSzPct val="100000"/>
              <a:buAutoNum type="arabicPeriod" startAt="1"/>
            </a:pPr>
            <a:r>
              <a:t>C</a:t>
            </a:r>
            <a:r>
              <a:t>ompute </a:t>
            </a:r>
            <a:r>
              <a:rPr b="1">
                <a:latin typeface="Courier New"/>
                <a:ea typeface="Courier New"/>
                <a:cs typeface="Courier New"/>
                <a:sym typeface="Courier New"/>
              </a:rPr>
              <a:t>EN</a:t>
            </a:r>
            <a:r>
              <a:t> and </a:t>
            </a:r>
            <a:r>
              <a:rPr b="1">
                <a:latin typeface="Courier New"/>
                <a:ea typeface="Courier New"/>
                <a:cs typeface="Courier New"/>
                <a:sym typeface="Courier New"/>
              </a:rPr>
              <a:t>ES</a:t>
            </a:r>
            <a:r>
              <a:t> using labeled branches; define </a:t>
            </a:r>
            <a:r>
              <a:rPr b="1">
                <a:latin typeface="Courier New"/>
                <a:ea typeface="Courier New"/>
                <a:cs typeface="Courier New"/>
                <a:sym typeface="Courier New"/>
              </a:rPr>
              <a:t>p</a:t>
            </a:r>
            <a:r>
              <a:rPr b="1" baseline="-5999">
                <a:latin typeface="Courier New"/>
                <a:ea typeface="Courier New"/>
                <a:cs typeface="Courier New"/>
                <a:sym typeface="Courier New"/>
              </a:rPr>
              <a:t>e</a:t>
            </a:r>
            <a:r>
              <a:rPr b="1">
                <a:latin typeface="Courier New"/>
                <a:ea typeface="Courier New"/>
                <a:cs typeface="Courier New"/>
                <a:sym typeface="Courier New"/>
              </a:rPr>
              <a:t> = ES/EN</a:t>
            </a:r>
            <a:endParaRPr b="1"/>
          </a:p>
          <a:p>
            <a:pPr marL="889000" indent="-889000">
              <a:buSzPct val="100000"/>
              <a:buAutoNum type="arabicPeriod" startAt="1"/>
            </a:pPr>
            <a:r>
              <a:t>C</a:t>
            </a:r>
            <a:r>
              <a:t>ompute </a:t>
            </a:r>
            <a:r>
              <a:rPr b="1">
                <a:latin typeface="Courier New"/>
                <a:ea typeface="Courier New"/>
                <a:cs typeface="Courier New"/>
                <a:sym typeface="Courier New"/>
              </a:rPr>
              <a:t>S</a:t>
            </a:r>
            <a:r>
              <a:t> and </a:t>
            </a:r>
            <a:r>
              <a:rPr b="1">
                <a:latin typeface="Courier New"/>
                <a:ea typeface="Courier New"/>
                <a:cs typeface="Courier New"/>
                <a:sym typeface="Courier New"/>
              </a:rPr>
              <a:t>NS</a:t>
            </a:r>
            <a:r>
              <a:t> for each site (minimum evolution)</a:t>
            </a:r>
          </a:p>
          <a:p>
            <a:pPr marL="889000" indent="-889000">
              <a:buSzPct val="100000"/>
              <a:buAutoNum type="arabicPeriod" startAt="1"/>
            </a:pPr>
            <a:r>
              <a:t>E</a:t>
            </a:r>
            <a:r>
              <a:t>stimate the probability that the number of synonymous substitutions </a:t>
            </a:r>
            <a:r>
              <a:rPr b="1">
                <a:latin typeface="Courier New"/>
                <a:ea typeface="Courier New"/>
                <a:cs typeface="Courier New"/>
                <a:sym typeface="Courier New"/>
              </a:rPr>
              <a:t>S</a:t>
            </a:r>
            <a:r>
              <a:t> is   unusually low (positive selection) or unusually high (negative selection), using the binomial distribution given </a:t>
            </a:r>
            <a:r>
              <a:rPr b="1">
                <a:latin typeface="Courier New"/>
                <a:ea typeface="Courier New"/>
                <a:cs typeface="Courier New"/>
                <a:sym typeface="Courier New"/>
              </a:rPr>
              <a:t>p</a:t>
            </a:r>
            <a:r>
              <a:rPr b="1" baseline="-5999">
                <a:latin typeface="Courier New"/>
                <a:ea typeface="Courier New"/>
                <a:cs typeface="Courier New"/>
                <a:sym typeface="Courier New"/>
              </a:rPr>
              <a:t>e</a:t>
            </a:r>
            <a:r>
              <a:t> from step 2.</a:t>
            </a:r>
          </a:p>
        </p:txBody>
      </p:sp>
      <p:sp>
        <p:nvSpPr>
          <p:cNvPr id="543" name="A method for detecting positive selection at single amino acid sites…"/>
          <p:cNvSpPr txBox="1"/>
          <p:nvPr/>
        </p:nvSpPr>
        <p:spPr>
          <a:xfrm>
            <a:off x="1509421" y="10295978"/>
            <a:ext cx="15987090" cy="269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200"/>
              </a:lnSpc>
              <a:defRPr sz="3600">
                <a:solidFill>
                  <a:srgbClr val="215522"/>
                </a:solidFill>
                <a:latin typeface="Arial Black"/>
                <a:ea typeface="Arial Black"/>
                <a:cs typeface="Arial Black"/>
                <a:sym typeface="Arial Black"/>
              </a:defRPr>
            </a:pPr>
            <a:r>
              <a:t>A method for detecting positive selection at single amino acid sites</a:t>
            </a:r>
            <a:endParaRPr>
              <a:solidFill>
                <a:srgbClr val="000000"/>
              </a:solidFill>
            </a:endParaRPr>
          </a:p>
          <a:p>
            <a:pPr algn="l" defTabSz="457200">
              <a:lnSpc>
                <a:spcPts val="6200"/>
              </a:lnSpc>
              <a:defRPr sz="3600">
                <a:solidFill>
                  <a:srgbClr val="000000"/>
                </a:solidFill>
                <a:latin typeface="Arial Black"/>
                <a:ea typeface="Arial Black"/>
                <a:cs typeface="Arial Black"/>
                <a:sym typeface="Arial Black"/>
              </a:defRPr>
            </a:pPr>
            <a:r>
              <a:t>Y. Suzuki and T. Gojobori</a:t>
            </a:r>
          </a:p>
          <a:p>
            <a:pPr algn="l" defTabSz="457200">
              <a:lnSpc>
                <a:spcPts val="6200"/>
              </a:lnSpc>
              <a:defRPr sz="3600">
                <a:solidFill>
                  <a:srgbClr val="000000"/>
                </a:solidFill>
                <a:latin typeface="Arial Black"/>
                <a:ea typeface="Arial Black"/>
                <a:cs typeface="Arial Black"/>
                <a:sym typeface="Arial Black"/>
              </a:defRPr>
            </a:pPr>
            <a:r>
              <a:t>Mol Biol Evol</a:t>
            </a:r>
            <a:r>
              <a:t>  </a:t>
            </a:r>
            <a:r>
              <a:t>16</a:t>
            </a:r>
            <a:r>
              <a:t>  1315-1328  (1999)</a:t>
            </a:r>
          </a:p>
        </p:txBody>
      </p:sp>
      <p:sp>
        <p:nvSpPr>
          <p:cNvPr id="544" name="&gt;500 citations"/>
          <p:cNvSpPr/>
          <p:nvPr/>
        </p:nvSpPr>
        <p:spPr>
          <a:xfrm>
            <a:off x="17440651" y="11318609"/>
            <a:ext cx="3082443"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&gt;500 citations</a:t>
            </a:r>
          </a:p>
        </p:txBody>
      </p:sp>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Outline"/>
          <p:cNvSpPr txBox="1"/>
          <p:nvPr>
            <p:ph type="title"/>
          </p:nvPr>
        </p:nvSpPr>
        <p:spPr>
          <a:prstGeom prst="rect">
            <a:avLst/>
          </a:prstGeom>
        </p:spPr>
        <p:txBody>
          <a:bodyPr/>
          <a:lstStyle/>
          <a:p>
            <a:pPr/>
            <a:r>
              <a:t>Outline</a:t>
            </a:r>
          </a:p>
        </p:txBody>
      </p:sp>
      <p:sp>
        <p:nvSpPr>
          <p:cNvPr id="391" name="Brief background and examples of natural selection…"/>
          <p:cNvSpPr txBox="1"/>
          <p:nvPr>
            <p:ph type="body" idx="1"/>
          </p:nvPr>
        </p:nvSpPr>
        <p:spPr>
          <a:xfrm>
            <a:off x="1206500" y="3706380"/>
            <a:ext cx="21971000" cy="8798136"/>
          </a:xfrm>
          <a:prstGeom prst="rect">
            <a:avLst/>
          </a:prstGeom>
        </p:spPr>
        <p:txBody>
          <a:bodyPr numCol="2" spcCol="1098550"/>
          <a:lstStyle/>
          <a:p>
            <a:pPr marL="362711" indent="-362711">
              <a:spcBef>
                <a:spcPts val="2500"/>
              </a:spcBef>
              <a:defRPr sz="3400"/>
            </a:pPr>
            <a:r>
              <a:t>Brief background and examples of natural selection</a:t>
            </a:r>
          </a:p>
          <a:p>
            <a:pPr marL="362711" indent="-362711">
              <a:spcBef>
                <a:spcPts val="2500"/>
              </a:spcBef>
              <a:defRPr sz="3400"/>
            </a:pPr>
            <a:r>
              <a:rPr b="1"/>
              <a:t>dN/dS</a:t>
            </a:r>
            <a:r>
              <a:t> as a tool to measure the action of natural selection, explained using the first counting method for estimating dN/dS (Nei-Gojobori, 1986) and its extensions.</a:t>
            </a:r>
          </a:p>
          <a:p>
            <a:pPr marL="362711" indent="-362711">
              <a:spcBef>
                <a:spcPts val="2500"/>
              </a:spcBef>
              <a:defRPr sz="3400"/>
            </a:pPr>
            <a:r>
              <a:t>Codon substitution models — the basis of modern (1998-) dN/dS estimation approaches</a:t>
            </a:r>
          </a:p>
          <a:p>
            <a:pPr marL="362711" indent="-362711">
              <a:spcBef>
                <a:spcPts val="2500"/>
              </a:spcBef>
              <a:defRPr sz="3400"/>
            </a:pPr>
            <a:r>
              <a:t>Confounding processes (synonymous rate variation, recombination, multiple nucleotide substitutions)</a:t>
            </a:r>
          </a:p>
          <a:p>
            <a:pPr marL="362711" indent="-362711">
              <a:spcBef>
                <a:spcPts val="2500"/>
              </a:spcBef>
              <a:defRPr sz="3400"/>
            </a:pPr>
            <a:r>
              <a:t>On the suitability of dN/dS for within-species inference</a:t>
            </a:r>
          </a:p>
          <a:p>
            <a:pPr marL="362711" indent="-362711">
              <a:spcBef>
                <a:spcPts val="2500"/>
              </a:spcBef>
              <a:defRPr sz="3400"/>
            </a:pPr>
          </a:p>
          <a:p>
            <a:pPr marL="362711" indent="-362711">
              <a:spcBef>
                <a:spcPts val="2500"/>
              </a:spcBef>
              <a:defRPr sz="3400"/>
            </a:pPr>
            <a:r>
              <a:t>Different types of selection analyses enabled by </a:t>
            </a:r>
            <a:r>
              <a:rPr b="1"/>
              <a:t>dN/dS</a:t>
            </a:r>
            <a:r>
              <a:t>, told by examples from West Nile virus and HIV and analogies from image analysis</a:t>
            </a:r>
          </a:p>
          <a:p>
            <a:pPr lvl="1" marL="965200" indent="-355600">
              <a:spcBef>
                <a:spcPts val="2500"/>
              </a:spcBef>
              <a:defRPr sz="3400"/>
            </a:pPr>
            <a:r>
              <a:t>Gene-wide selection (BUSTED)</a:t>
            </a:r>
          </a:p>
          <a:p>
            <a:pPr lvl="1" marL="965200" indent="-355600">
              <a:spcBef>
                <a:spcPts val="2500"/>
              </a:spcBef>
              <a:defRPr sz="3400"/>
            </a:pPr>
            <a:r>
              <a:t>Lineage-specific selection (aBSREL)</a:t>
            </a:r>
          </a:p>
          <a:p>
            <a:pPr lvl="1" marL="965200" indent="-355600">
              <a:spcBef>
                <a:spcPts val="2500"/>
              </a:spcBef>
              <a:defRPr sz="3400"/>
            </a:pPr>
            <a:r>
              <a:t>Site-level </a:t>
            </a:r>
            <a:r>
              <a:rPr b="1"/>
              <a:t>episodic</a:t>
            </a:r>
            <a:r>
              <a:t> selection (MEME)</a:t>
            </a:r>
          </a:p>
          <a:p>
            <a:pPr lvl="1" marL="965200" indent="-355600">
              <a:spcBef>
                <a:spcPts val="2500"/>
              </a:spcBef>
              <a:defRPr sz="3400"/>
            </a:pPr>
            <a:r>
              <a:t>Site-level </a:t>
            </a:r>
            <a:r>
              <a:rPr b="1"/>
              <a:t>pervasive</a:t>
            </a:r>
            <a:r>
              <a:t> selection </a:t>
            </a:r>
            <a:br/>
            <a:r>
              <a:t>(SLAC, FEL, FUBAR)</a:t>
            </a:r>
          </a:p>
          <a:p>
            <a:pPr lvl="1" marL="965200" indent="-355600">
              <a:spcBef>
                <a:spcPts val="2500"/>
              </a:spcBef>
              <a:defRPr sz="3400"/>
            </a:pPr>
            <a:r>
              <a:t>Relaxed or intensified selection (RELAX)</a:t>
            </a:r>
          </a:p>
          <a:p>
            <a:pPr lvl="1" marL="965200" indent="-355600">
              <a:spcBef>
                <a:spcPts val="2500"/>
              </a:spcBef>
              <a:defRPr sz="3400"/>
            </a:pPr>
            <a:r>
              <a:t>Detecting </a:t>
            </a:r>
            <a:r>
              <a:rPr b="1"/>
              <a:t>differences</a:t>
            </a:r>
            <a:r>
              <a:t> in selective pressure (Contrast-FEL)</a:t>
            </a:r>
          </a:p>
        </p:txBody>
      </p:sp>
      <p:sp>
        <p:nvSpPr>
          <p:cNvPr id="392"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7" name="droppedImage.pdf" descr="droppedImage.pdf"/>
          <p:cNvPicPr>
            <a:picLocks noChangeAspect="1"/>
          </p:cNvPicPr>
          <p:nvPr/>
        </p:nvPicPr>
        <p:blipFill>
          <a:blip r:embed="rId2">
            <a:extLst/>
          </a:blip>
          <a:stretch>
            <a:fillRect/>
          </a:stretch>
        </p:blipFill>
        <p:spPr>
          <a:xfrm>
            <a:off x="5830057" y="-185829"/>
            <a:ext cx="11702647" cy="13267171"/>
          </a:xfrm>
          <a:prstGeom prst="rect">
            <a:avLst/>
          </a:prstGeom>
          <a:ln w="12700">
            <a:miter lim="400000"/>
          </a:ln>
        </p:spPr>
      </p:pic>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Any questions on the previous material?"/>
          <p:cNvSpPr txBox="1"/>
          <p:nvPr>
            <p:ph type="title"/>
          </p:nvPr>
        </p:nvSpPr>
        <p:spPr>
          <a:xfrm>
            <a:off x="1206500" y="897237"/>
            <a:ext cx="21971000" cy="1433164"/>
          </a:xfrm>
          <a:prstGeom prst="rect">
            <a:avLst/>
          </a:prstGeom>
        </p:spPr>
        <p:txBody>
          <a:bodyPr/>
          <a:lstStyle/>
          <a:p>
            <a:pPr/>
            <a:r>
              <a:t>Any questions on the previous material?</a:t>
            </a:r>
          </a:p>
        </p:txBody>
      </p:sp>
      <p:sp>
        <p:nvSpPr>
          <p:cNvPr id="551" name="Slide Subtitle"/>
          <p:cNvSpPr txBox="1"/>
          <p:nvPr>
            <p:ph type="body" idx="21"/>
          </p:nvPr>
        </p:nvSpPr>
        <p:spPr>
          <a:prstGeom prst="rect">
            <a:avLst/>
          </a:prstGeom>
          <a:solidFill>
            <a:srgbClr val="60D937"/>
          </a:solidFill>
        </p:spPr>
        <p:txBody>
          <a:bodyPr/>
          <a:lstStyle/>
          <a:p>
            <a:pPr algn="ctr">
              <a:defRPr b="0" sz="3200">
                <a:latin typeface="Helvetica Neue Medium"/>
                <a:ea typeface="Helvetica Neue Medium"/>
                <a:cs typeface="Helvetica Neue Medium"/>
                <a:sym typeface="Helvetica Neue Medium"/>
              </a:defRPr>
            </a:pPr>
          </a:p>
        </p:txBody>
      </p:sp>
      <p:sp>
        <p:nvSpPr>
          <p:cNvPr id="552" name="We have covered:…"/>
          <p:cNvSpPr txBox="1"/>
          <p:nvPr>
            <p:ph type="body" idx="1"/>
          </p:nvPr>
        </p:nvSpPr>
        <p:spPr>
          <a:prstGeom prst="rect">
            <a:avLst/>
          </a:prstGeom>
        </p:spPr>
        <p:txBody>
          <a:bodyPr/>
          <a:lstStyle/>
          <a:p>
            <a:pPr/>
            <a:r>
              <a:rPr b="1"/>
              <a:t>We have covered:</a:t>
            </a:r>
            <a:r>
              <a:t> </a:t>
            </a:r>
          </a:p>
          <a:p>
            <a:pPr lvl="1"/>
            <a:r>
              <a:t>Brief background and examples of natural selection</a:t>
            </a:r>
          </a:p>
          <a:p>
            <a:pPr lvl="1"/>
            <a:r>
              <a:rPr b="1"/>
              <a:t>dN/dS</a:t>
            </a:r>
            <a:r>
              <a:t> as a tool to measure the action of natural selection, explained using the first counting method for estimating dN/dS (Nei-Gojobori, 1986) and its extensions</a:t>
            </a:r>
          </a:p>
          <a:p>
            <a:pPr lvl="1"/>
            <a:r>
              <a:rPr b="1"/>
              <a:t>Next section: </a:t>
            </a:r>
            <a:r>
              <a:t>Codon substitution models — the basis of modern (1998-) dN/dS estimation approaches</a:t>
            </a:r>
          </a:p>
        </p:txBody>
      </p:sp>
      <p:sp>
        <p:nvSpPr>
          <p:cNvPr id="5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Codon-substitution models"/>
          <p:cNvSpPr txBox="1"/>
          <p:nvPr>
            <p:ph type="title"/>
          </p:nvPr>
        </p:nvSpPr>
        <p:spPr>
          <a:xfrm>
            <a:off x="1206500" y="1079500"/>
            <a:ext cx="22356282" cy="1433163"/>
          </a:xfrm>
          <a:prstGeom prst="rect">
            <a:avLst/>
          </a:prstGeom>
        </p:spPr>
        <p:txBody>
          <a:bodyPr/>
          <a:lstStyle/>
          <a:p>
            <a:pPr/>
            <a:r>
              <a:t>Codon-substitution models </a:t>
            </a:r>
          </a:p>
        </p:txBody>
      </p:sp>
      <p:sp>
        <p:nvSpPr>
          <p:cNvPr id="556" name="In 1994, first tractable mechanistic evolutionary models for codon sequences were proposed by Muse and Gaut (MG94), and, independently, by Goldman and Yang (GY94) [in the same issue of MBE, back to back]…"/>
          <p:cNvSpPr txBox="1"/>
          <p:nvPr>
            <p:ph type="body" idx="1"/>
          </p:nvPr>
        </p:nvSpPr>
        <p:spPr>
          <a:xfrm>
            <a:off x="1206500" y="2676238"/>
            <a:ext cx="21971000" cy="8485825"/>
          </a:xfrm>
          <a:prstGeom prst="rect">
            <a:avLst/>
          </a:prstGeom>
        </p:spPr>
        <p:txBody>
          <a:bodyPr/>
          <a:lstStyle/>
          <a:p>
            <a:pPr marL="548639" indent="-548639" defTabSz="2194505">
              <a:spcBef>
                <a:spcPts val="4000"/>
              </a:spcBef>
              <a:defRPr sz="4319"/>
            </a:pPr>
            <a:r>
              <a:t>In 1994, first tractable mechanistic evolutionary models for codon sequences were proposed by </a:t>
            </a:r>
            <a:r>
              <a:rPr b="1"/>
              <a:t>Muse and Gaut </a:t>
            </a:r>
            <a:r>
              <a:t>(MG94), and, independently, by </a:t>
            </a:r>
            <a:r>
              <a:rPr b="1"/>
              <a:t>Goldman and Yang</a:t>
            </a:r>
            <a:r>
              <a:t> (GY94) [in the same issue of MBE, back to back]</a:t>
            </a:r>
          </a:p>
          <a:p>
            <a:pPr marL="548639" indent="-548639" defTabSz="2194505">
              <a:spcBef>
                <a:spcPts val="3000"/>
              </a:spcBef>
              <a:defRPr sz="4319"/>
            </a:pPr>
            <a:r>
              <a:t>Markov models of codon substitution provide a powerful framework for </a:t>
            </a:r>
            <a:br/>
            <a:r>
              <a:rPr b="1"/>
              <a:t>estimating substitution rates</a:t>
            </a:r>
            <a:r>
              <a:t> from coding sequence data, as they</a:t>
            </a:r>
          </a:p>
          <a:p>
            <a:pPr lvl="1" marL="1097279" indent="-548639" defTabSz="2194505">
              <a:spcBef>
                <a:spcPts val="2200"/>
              </a:spcBef>
              <a:defRPr i="1" sz="4319"/>
            </a:pPr>
            <a:r>
              <a:t>encode our mechanistic understanding of the evolutionary process,</a:t>
            </a:r>
          </a:p>
          <a:p>
            <a:pPr lvl="1" marL="1097279" indent="-548639" defTabSz="2194505">
              <a:spcBef>
                <a:spcPts val="2200"/>
              </a:spcBef>
              <a:defRPr i="1" sz="4319"/>
            </a:pPr>
            <a:r>
              <a:t>enable one to compute the phylogenetic likelihood,</a:t>
            </a:r>
          </a:p>
          <a:p>
            <a:pPr lvl="1" marL="1097279" indent="-548639" defTabSz="2194505">
              <a:spcBef>
                <a:spcPts val="2200"/>
              </a:spcBef>
              <a:defRPr i="1" sz="4319"/>
            </a:pPr>
            <a:r>
              <a:t>permit hypothesis testing or Bayesian inference,</a:t>
            </a:r>
          </a:p>
          <a:p>
            <a:pPr lvl="1" marL="1097279" indent="-548639" defTabSz="2194505">
              <a:spcBef>
                <a:spcPts val="2200"/>
              </a:spcBef>
              <a:defRPr i="1" sz="4319"/>
            </a:pPr>
            <a:r>
              <a:t>systematically account for confounding processes (unequal base frequencies, nucleotide substitution biases, etc.),</a:t>
            </a:r>
          </a:p>
          <a:p>
            <a:pPr lvl="1" marL="1097279" indent="-548639" defTabSz="2194505">
              <a:spcBef>
                <a:spcPts val="2200"/>
              </a:spcBef>
              <a:defRPr i="1" sz="4319"/>
            </a:pPr>
            <a:r>
              <a:t>afford many opportunities for extension and refinement (still happening today).</a:t>
            </a:r>
          </a:p>
        </p:txBody>
      </p:sp>
      <p:sp>
        <p:nvSpPr>
          <p:cNvPr id="557" name="A likelihood approach for comparing synonymous and nonsynonymous nucleotide substitution rates, with application to the chloroplast genome…"/>
          <p:cNvSpPr txBox="1"/>
          <p:nvPr/>
        </p:nvSpPr>
        <p:spPr>
          <a:xfrm>
            <a:off x="1848285" y="11188259"/>
            <a:ext cx="10152750" cy="246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500"/>
              </a:lnSpc>
              <a:defRPr sz="2200">
                <a:solidFill>
                  <a:srgbClr val="215522"/>
                </a:solidFill>
                <a:latin typeface="Arial Black"/>
                <a:ea typeface="Arial Black"/>
                <a:cs typeface="Arial Black"/>
                <a:sym typeface="Arial Black"/>
              </a:defRPr>
            </a:pPr>
            <a:r>
              <a:t>A likelihood approach for comparing synonymous and nonsynonymous nucleotide substitution rates, with application to the chloroplast genome</a:t>
            </a:r>
            <a:endParaRPr>
              <a:solidFill>
                <a:srgbClr val="000000"/>
              </a:solidFill>
            </a:endParaRPr>
          </a:p>
          <a:p>
            <a:pPr algn="l" defTabSz="457200">
              <a:lnSpc>
                <a:spcPts val="4500"/>
              </a:lnSpc>
              <a:defRPr sz="2200">
                <a:solidFill>
                  <a:srgbClr val="000000"/>
                </a:solidFill>
                <a:latin typeface="Arial Black"/>
                <a:ea typeface="Arial Black"/>
                <a:cs typeface="Arial Black"/>
                <a:sym typeface="Arial Black"/>
              </a:defRPr>
            </a:pPr>
            <a:r>
              <a:t>S. V. Muse and B. S. Gaut</a:t>
            </a:r>
          </a:p>
          <a:p>
            <a:pPr algn="l" defTabSz="457200">
              <a:lnSpc>
                <a:spcPts val="4500"/>
              </a:lnSpc>
              <a:defRPr sz="2200">
                <a:solidFill>
                  <a:srgbClr val="000000"/>
                </a:solidFill>
                <a:latin typeface="Arial Black"/>
                <a:ea typeface="Arial Black"/>
                <a:cs typeface="Arial Black"/>
                <a:sym typeface="Arial Black"/>
              </a:defRPr>
            </a:pPr>
            <a:r>
              <a:t>Mol Biol Evol</a:t>
            </a:r>
            <a:r>
              <a:t>  </a:t>
            </a:r>
            <a:r>
              <a:t>11</a:t>
            </a:r>
            <a:r>
              <a:t>  715-724  (1994)</a:t>
            </a:r>
          </a:p>
        </p:txBody>
      </p:sp>
      <p:sp>
        <p:nvSpPr>
          <p:cNvPr id="558" name="A codon-based model of nucleotide substitution for protein-coding DNA sequences.…"/>
          <p:cNvSpPr txBox="1"/>
          <p:nvPr/>
        </p:nvSpPr>
        <p:spPr>
          <a:xfrm>
            <a:off x="12542023" y="11401838"/>
            <a:ext cx="9566296"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500"/>
              </a:lnSpc>
              <a:defRPr sz="2200">
                <a:solidFill>
                  <a:srgbClr val="215522"/>
                </a:solidFill>
                <a:latin typeface="Arial Black"/>
                <a:ea typeface="Arial Black"/>
                <a:cs typeface="Arial Black"/>
                <a:sym typeface="Arial Black"/>
              </a:defRPr>
            </a:pPr>
            <a:r>
              <a:t>A codon-based model of nucleotide substitution for protein-coding DNA sequences.</a:t>
            </a:r>
            <a:endParaRPr>
              <a:solidFill>
                <a:srgbClr val="000000"/>
              </a:solidFill>
            </a:endParaRPr>
          </a:p>
          <a:p>
            <a:pPr algn="l" defTabSz="457200">
              <a:lnSpc>
                <a:spcPts val="4500"/>
              </a:lnSpc>
              <a:defRPr sz="2200">
                <a:solidFill>
                  <a:srgbClr val="000000"/>
                </a:solidFill>
                <a:latin typeface="Arial Black"/>
                <a:ea typeface="Arial Black"/>
                <a:cs typeface="Arial Black"/>
                <a:sym typeface="Arial Black"/>
              </a:defRPr>
            </a:pPr>
            <a:r>
              <a:t>N. Goldman and Z. Yang</a:t>
            </a:r>
          </a:p>
          <a:p>
            <a:pPr algn="l" defTabSz="457200">
              <a:lnSpc>
                <a:spcPts val="4500"/>
              </a:lnSpc>
              <a:defRPr sz="2200">
                <a:solidFill>
                  <a:srgbClr val="000000"/>
                </a:solidFill>
                <a:latin typeface="Arial Black"/>
                <a:ea typeface="Arial Black"/>
                <a:cs typeface="Arial Black"/>
                <a:sym typeface="Arial Black"/>
              </a:defRPr>
            </a:pPr>
            <a:r>
              <a:t>Mol Biol Evol</a:t>
            </a:r>
            <a:r>
              <a:t>  </a:t>
            </a:r>
            <a:r>
              <a:t>11</a:t>
            </a:r>
            <a:r>
              <a:t>  725--736  (1994)</a:t>
            </a:r>
          </a:p>
        </p:txBody>
      </p:sp>
      <p:sp>
        <p:nvSpPr>
          <p:cNvPr id="559" name="~1000 citations"/>
          <p:cNvSpPr/>
          <p:nvPr/>
        </p:nvSpPr>
        <p:spPr>
          <a:xfrm>
            <a:off x="7434122" y="12489069"/>
            <a:ext cx="3336646"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~1000 citations</a:t>
            </a:r>
          </a:p>
        </p:txBody>
      </p:sp>
      <p:sp>
        <p:nvSpPr>
          <p:cNvPr id="560" name="~2250 citations"/>
          <p:cNvSpPr/>
          <p:nvPr/>
        </p:nvSpPr>
        <p:spPr>
          <a:xfrm>
            <a:off x="18733858" y="12489069"/>
            <a:ext cx="3336646" cy="647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~2250 citations</a:t>
            </a:r>
          </a:p>
        </p:txBody>
      </p:sp>
      <p:sp>
        <p:nvSpPr>
          <p:cNvPr id="5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Rate matrix for an MG-style codon model"/>
          <p:cNvSpPr txBox="1"/>
          <p:nvPr>
            <p:ph type="title"/>
          </p:nvPr>
        </p:nvSpPr>
        <p:spPr>
          <a:prstGeom prst="rect">
            <a:avLst/>
          </a:prstGeom>
        </p:spPr>
        <p:txBody>
          <a:bodyPr/>
          <a:lstStyle/>
          <a:p>
            <a:pPr/>
            <a:r>
              <a:t>Rate matrix for an MG-style codon model</a:t>
            </a:r>
          </a:p>
        </p:txBody>
      </p:sp>
      <p:grpSp>
        <p:nvGrpSpPr>
          <p:cNvPr id="570" name="Group"/>
          <p:cNvGrpSpPr/>
          <p:nvPr/>
        </p:nvGrpSpPr>
        <p:grpSpPr>
          <a:xfrm>
            <a:off x="4581303" y="3264615"/>
            <a:ext cx="18319909" cy="8034866"/>
            <a:chOff x="-84727" y="-18008"/>
            <a:chExt cx="18319908" cy="8034864"/>
          </a:xfrm>
        </p:grpSpPr>
        <p:sp>
          <p:nvSpPr>
            <p:cNvPr id="564" name="Rectangle"/>
            <p:cNvSpPr/>
            <p:nvPr/>
          </p:nvSpPr>
          <p:spPr>
            <a:xfrm>
              <a:off x="-84728" y="-18009"/>
              <a:ext cx="16850112" cy="8034865"/>
            </a:xfrm>
            <a:prstGeom prst="rect">
              <a:avLst/>
            </a:prstGeom>
            <a:solidFill>
              <a:srgbClr val="FFFFFF">
                <a:alpha val="90000"/>
              </a:srgbClr>
            </a:solidFill>
            <a:ln w="25400" cap="flat">
              <a:solidFill>
                <a:srgbClr val="000000">
                  <a:alpha val="90000"/>
                </a:srgbClr>
              </a:solidFill>
              <a:prstDash val="solid"/>
              <a:miter lim="400000"/>
            </a:ln>
            <a:effectLst>
              <a:outerShdw sx="100000" sy="100000" kx="0" ky="0" algn="b" rotWithShape="0" blurRad="177800" dist="101600" dir="2700000">
                <a:srgbClr val="000000">
                  <a:alpha val="75000"/>
                </a:srgbClr>
              </a:outerShdw>
            </a:effectLst>
          </p:spPr>
          <p:txBody>
            <a:bodyPr wrap="square" lIns="53578" tIns="53578" rIns="53578" bIns="53578" numCol="1" anchor="ctr">
              <a:noAutofit/>
            </a:bodyPr>
            <a:lstStyle/>
            <a:p>
              <a:pPr defTabSz="642937">
                <a:lnSpc>
                  <a:spcPts val="6900"/>
                </a:lnSpc>
                <a:tabLst>
                  <a:tab pos="1498600" algn="l"/>
                </a:tabLst>
                <a:defRPr sz="5800">
                  <a:solidFill>
                    <a:srgbClr val="FFFFFF"/>
                  </a:solidFill>
                  <a:latin typeface="Chalkboard"/>
                  <a:ea typeface="Chalkboard"/>
                  <a:cs typeface="Chalkboard"/>
                  <a:sym typeface="Chalkboard"/>
                </a:defRPr>
              </a:pPr>
            </a:p>
          </p:txBody>
        </p:sp>
        <p:sp>
          <p:nvSpPr>
            <p:cNvPr id="565" name="X,Y = AAA...TTT (excluding stop codons),…"/>
            <p:cNvSpPr txBox="1"/>
            <p:nvPr/>
          </p:nvSpPr>
          <p:spPr>
            <a:xfrm>
              <a:off x="0" y="3546956"/>
              <a:ext cx="16680657" cy="4147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3600"/>
              </a:pPr>
              <a:r>
                <a:t>X,Y = AAA...TTT (excluding stop codons),</a:t>
              </a:r>
            </a:p>
            <a:p>
              <a:pPr>
                <a:defRPr sz="3600"/>
              </a:pPr>
              <a:r>
                <a:t>π</a:t>
              </a:r>
              <a:r>
                <a:rPr baseline="-5999"/>
                <a:t>t</a:t>
              </a:r>
              <a:r>
                <a:t> - frequency of the target nucleotide.</a:t>
              </a:r>
            </a:p>
            <a:p>
              <a:pPr>
                <a:defRPr sz="3600"/>
              </a:pPr>
            </a:p>
            <a:p>
              <a:pPr>
                <a:defRPr sz="3600"/>
              </a:pPr>
              <a:r>
                <a:t>Example substitutions:</a:t>
              </a:r>
            </a:p>
            <a:p>
              <a:pPr>
                <a:defRPr sz="3600"/>
              </a:pPr>
              <a:r>
                <a:t>AAC→AAT  (one step, synonymous - Asparagine)</a:t>
              </a:r>
            </a:p>
            <a:p>
              <a:pPr>
                <a:defRPr sz="3600"/>
              </a:pPr>
              <a:r>
                <a:t>CAC→GAC (one step, non-synonymous - Histidine to Aspartic Acid)</a:t>
              </a:r>
            </a:p>
            <a:p>
              <a:pPr>
                <a:defRPr sz="3600"/>
              </a:pPr>
              <a:r>
                <a:t>AAC→GTC (multi-step).</a:t>
              </a:r>
            </a:p>
          </p:txBody>
        </p:sp>
        <p:sp>
          <p:nvSpPr>
            <p:cNvPr id="566" name="α"/>
            <p:cNvSpPr txBox="1"/>
            <p:nvPr/>
          </p:nvSpPr>
          <p:spPr>
            <a:xfrm>
              <a:off x="4193232" y="251106"/>
              <a:ext cx="509886" cy="735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642937">
                <a:lnSpc>
                  <a:spcPts val="4500"/>
                </a:lnSpc>
                <a:tabLst>
                  <a:tab pos="1498600" algn="l"/>
                </a:tabLst>
                <a:defRPr sz="3800">
                  <a:solidFill>
                    <a:srgbClr val="009051"/>
                  </a:solidFill>
                  <a:latin typeface="Lucida Grande"/>
                  <a:ea typeface="Lucida Grande"/>
                  <a:cs typeface="Lucida Grande"/>
                  <a:sym typeface="Lucida Grande"/>
                </a:defRPr>
              </a:lvl1pPr>
            </a:lstStyle>
            <a:p>
              <a:pPr/>
              <a:r>
                <a:t>α</a:t>
              </a:r>
            </a:p>
          </p:txBody>
        </p:sp>
        <p:sp>
          <p:nvSpPr>
            <p:cNvPr id="567" name="β"/>
            <p:cNvSpPr txBox="1"/>
            <p:nvPr/>
          </p:nvSpPr>
          <p:spPr>
            <a:xfrm>
              <a:off x="4207192" y="825064"/>
              <a:ext cx="464030" cy="735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642937">
                <a:lnSpc>
                  <a:spcPts val="4500"/>
                </a:lnSpc>
                <a:tabLst>
                  <a:tab pos="1498600" algn="l"/>
                </a:tabLst>
                <a:defRPr sz="3800">
                  <a:solidFill>
                    <a:srgbClr val="FF2600"/>
                  </a:solidFill>
                  <a:latin typeface="Lucida Grande"/>
                  <a:ea typeface="Lucida Grande"/>
                  <a:cs typeface="Lucida Grande"/>
                  <a:sym typeface="Lucida Grande"/>
                </a:defRPr>
              </a:lvl1pPr>
            </a:lstStyle>
            <a:p>
              <a:pPr/>
              <a:r>
                <a:t>β</a:t>
              </a:r>
            </a:p>
          </p:txBody>
        </p:sp>
        <p:sp>
          <p:nvSpPr>
            <p:cNvPr id="568" name="αRCT…"/>
            <p:cNvSpPr txBox="1"/>
            <p:nvPr/>
          </p:nvSpPr>
          <p:spPr>
            <a:xfrm>
              <a:off x="16995762" y="5739376"/>
              <a:ext cx="1239420" cy="1472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642937">
                <a:lnSpc>
                  <a:spcPts val="4500"/>
                </a:lnSpc>
                <a:tabLst>
                  <a:tab pos="1498600" algn="l"/>
                </a:tabLst>
                <a:defRPr sz="3800">
                  <a:solidFill>
                    <a:srgbClr val="011993"/>
                  </a:solidFill>
                  <a:latin typeface="Lucida Grande"/>
                  <a:ea typeface="Lucida Grande"/>
                  <a:cs typeface="Lucida Grande"/>
                  <a:sym typeface="Lucida Grande"/>
                </a:defRPr>
              </a:pPr>
              <a:r>
                <a:t>αR</a:t>
              </a:r>
              <a:r>
                <a:rPr baseline="-38888" sz="1800"/>
                <a:t>CT</a:t>
              </a:r>
              <a:endParaRPr baseline="-38888" sz="1800"/>
            </a:p>
            <a:p>
              <a:pPr defTabSz="642937">
                <a:lnSpc>
                  <a:spcPts val="4500"/>
                </a:lnSpc>
                <a:tabLst>
                  <a:tab pos="1498600" algn="l"/>
                </a:tabLst>
                <a:defRPr sz="3800">
                  <a:solidFill>
                    <a:srgbClr val="011993"/>
                  </a:solidFill>
                  <a:latin typeface="Lucida Grande"/>
                  <a:ea typeface="Lucida Grande"/>
                  <a:cs typeface="Lucida Grande"/>
                  <a:sym typeface="Lucida Grande"/>
                </a:defRPr>
              </a:pPr>
              <a:r>
                <a:t>βR</a:t>
              </a:r>
              <a:r>
                <a:rPr baseline="-38888" sz="1800"/>
                <a:t>CG</a:t>
              </a:r>
            </a:p>
          </p:txBody>
        </p:sp>
        <p:pic>
          <p:nvPicPr>
            <p:cNvPr id="569" name="texscratch.pdf" descr="texscratch.pdf"/>
            <p:cNvPicPr>
              <a:picLocks noChangeAspect="1"/>
            </p:cNvPicPr>
            <p:nvPr/>
          </p:nvPicPr>
          <p:blipFill>
            <a:blip r:embed="rId2">
              <a:extLst/>
            </a:blip>
            <a:srcRect l="0" t="0" r="0" b="0"/>
            <a:stretch>
              <a:fillRect/>
            </a:stretch>
          </p:blipFill>
          <p:spPr>
            <a:xfrm>
              <a:off x="143489" y="179361"/>
              <a:ext cx="15128856" cy="2116473"/>
            </a:xfrm>
            <a:prstGeom prst="rect">
              <a:avLst/>
            </a:prstGeom>
            <a:ln w="12700" cap="flat">
              <a:noFill/>
              <a:miter lim="400000"/>
            </a:ln>
            <a:effectLst/>
          </p:spPr>
        </p:pic>
      </p:grpSp>
      <p:sp>
        <p:nvSpPr>
          <p:cNvPr id="571" name="α (syn. rate) and β (non-syn. rate) are the key quantities for all selection analyses"/>
          <p:cNvSpPr txBox="1"/>
          <p:nvPr/>
        </p:nvSpPr>
        <p:spPr>
          <a:xfrm>
            <a:off x="3972890" y="11405929"/>
            <a:ext cx="17738385" cy="671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pPr>
            <a:r>
              <a:rPr b="1"/>
              <a:t>α</a:t>
            </a:r>
            <a:r>
              <a:t> (syn. rate) and </a:t>
            </a:r>
            <a:r>
              <a:rPr b="1"/>
              <a:t>β</a:t>
            </a:r>
            <a:r>
              <a:t> (non-syn. rate) are the key quantities for all selection analyses</a:t>
            </a:r>
          </a:p>
        </p:txBody>
      </p:sp>
      <p:sp>
        <p:nvSpPr>
          <p:cNvPr id="5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lide Title"/>
          <p:cNvSpPr txBox="1"/>
          <p:nvPr>
            <p:ph type="title"/>
          </p:nvPr>
        </p:nvSpPr>
        <p:spPr>
          <a:prstGeom prst="rect">
            <a:avLst/>
          </a:prstGeom>
        </p:spPr>
        <p:txBody>
          <a:bodyPr/>
          <a:lstStyle/>
          <a:p>
            <a:pPr/>
          </a:p>
        </p:txBody>
      </p:sp>
      <p:sp>
        <p:nvSpPr>
          <p:cNvPr id="575" name="Slide Subtitle"/>
          <p:cNvSpPr txBox="1"/>
          <p:nvPr>
            <p:ph type="body" idx="21"/>
          </p:nvPr>
        </p:nvSpPr>
        <p:spPr>
          <a:prstGeom prst="rect">
            <a:avLst/>
          </a:prstGeom>
        </p:spPr>
        <p:txBody>
          <a:bodyPr/>
          <a:lstStyle/>
          <a:p>
            <a:pPr/>
          </a:p>
        </p:txBody>
      </p:sp>
      <p:sp>
        <p:nvSpPr>
          <p:cNvPr id="576" name="Slide bullet text"/>
          <p:cNvSpPr txBox="1"/>
          <p:nvPr>
            <p:ph type="body" idx="1"/>
          </p:nvPr>
        </p:nvSpPr>
        <p:spPr>
          <a:prstGeom prst="rect">
            <a:avLst/>
          </a:prstGeom>
        </p:spPr>
        <p:txBody>
          <a:bodyPr/>
          <a:lstStyle/>
          <a:p>
            <a:pPr/>
          </a:p>
        </p:txBody>
      </p:sp>
      <p:sp>
        <p:nvSpPr>
          <p:cNvPr id="5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8" name="AGLucaci DissertationSlides.png" descr="AGLucaci DissertationSlides.png"/>
          <p:cNvPicPr>
            <a:picLocks noChangeAspect="1"/>
          </p:cNvPicPr>
          <p:nvPr/>
        </p:nvPicPr>
        <p:blipFill>
          <a:blip r:embed="rId2">
            <a:extLst/>
          </a:blip>
          <a:srcRect l="5581" t="5581" r="5581" b="5581"/>
          <a:stretch>
            <a:fillRect/>
          </a:stretch>
        </p:blipFill>
        <p:spPr>
          <a:xfrm>
            <a:off x="1360206" y="765116"/>
            <a:ext cx="21663588" cy="1218576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Computing the transition probabilities"/>
          <p:cNvSpPr txBox="1"/>
          <p:nvPr>
            <p:ph type="title"/>
          </p:nvPr>
        </p:nvSpPr>
        <p:spPr>
          <a:prstGeom prst="rect">
            <a:avLst/>
          </a:prstGeom>
        </p:spPr>
        <p:txBody>
          <a:bodyPr/>
          <a:lstStyle/>
          <a:p>
            <a:pPr/>
            <a:r>
              <a:t>Computing the transition probabilities</a:t>
            </a:r>
          </a:p>
        </p:txBody>
      </p:sp>
      <p:sp>
        <p:nvSpPr>
          <p:cNvPr id="581" name="In order to recover transition probabilities T(t) from the rate matrix Q, one computes the matrix exponential T(t) = exp (Qt), same as with standard nucleotide models, e.g. HKY85 or GTR.…"/>
          <p:cNvSpPr txBox="1"/>
          <p:nvPr>
            <p:ph type="body" idx="1"/>
          </p:nvPr>
        </p:nvSpPr>
        <p:spPr>
          <a:xfrm>
            <a:off x="1206500" y="2975690"/>
            <a:ext cx="21971000" cy="9528826"/>
          </a:xfrm>
          <a:prstGeom prst="rect">
            <a:avLst/>
          </a:prstGeom>
        </p:spPr>
        <p:txBody>
          <a:bodyPr/>
          <a:lstStyle/>
          <a:p>
            <a:pPr/>
            <a:r>
              <a:t>In order to recover transition probabilities </a:t>
            </a:r>
            <a:r>
              <a:rPr b="1">
                <a:latin typeface="Courier New"/>
                <a:ea typeface="Courier New"/>
                <a:cs typeface="Courier New"/>
                <a:sym typeface="Courier New"/>
              </a:rPr>
              <a:t>T(t)</a:t>
            </a:r>
            <a:r>
              <a:t> from the rate matrix </a:t>
            </a:r>
            <a:r>
              <a:rPr b="1">
                <a:latin typeface="Courier New"/>
                <a:ea typeface="Courier New"/>
                <a:cs typeface="Courier New"/>
                <a:sym typeface="Courier New"/>
              </a:rPr>
              <a:t>Q</a:t>
            </a:r>
            <a:r>
              <a:t>, one computes the matrix exponential </a:t>
            </a:r>
            <a:r>
              <a:rPr b="1">
                <a:latin typeface="Courier New"/>
                <a:ea typeface="Courier New"/>
                <a:cs typeface="Courier New"/>
                <a:sym typeface="Courier New"/>
              </a:rPr>
              <a:t>T(t) = exp (Qt), </a:t>
            </a:r>
            <a:r>
              <a:t>same as with standard nucleotide models, e.g. HKY85 or GTR.</a:t>
            </a:r>
          </a:p>
          <a:p>
            <a:pPr/>
            <a:r>
              <a:t>Because the computational complexity of matrix exponentiation scales as the cube of the matrix dimension, codon based models require roughly </a:t>
            </a:r>
            <a:br/>
            <a:r>
              <a:rPr b="1">
                <a:latin typeface="Courier New"/>
                <a:ea typeface="Courier New"/>
                <a:cs typeface="Courier New"/>
                <a:sym typeface="Courier New"/>
              </a:rPr>
              <a:t>(61/4)</a:t>
            </a:r>
            <a:r>
              <a:rPr b="1" baseline="31999">
                <a:latin typeface="Courier New"/>
                <a:ea typeface="Courier New"/>
                <a:cs typeface="Courier New"/>
                <a:sym typeface="Courier New"/>
              </a:rPr>
              <a:t>3</a:t>
            </a:r>
            <a:r>
              <a:rPr b="1">
                <a:latin typeface="Courier New"/>
                <a:ea typeface="Courier New"/>
                <a:cs typeface="Courier New"/>
                <a:sym typeface="Courier New"/>
              </a:rPr>
              <a:t> ≈ 3500</a:t>
            </a:r>
            <a:r>
              <a:t> more operations than nucleotide models.</a:t>
            </a:r>
          </a:p>
          <a:p>
            <a:pPr/>
            <a:r>
              <a:t>This explains why codon probabilistic models were not introduced until the 1990s, even though they are relatively straightforward extensions of 4x4 nucleotide models</a:t>
            </a:r>
          </a:p>
        </p:txBody>
      </p:sp>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Multiple substitutions"/>
          <p:cNvSpPr txBox="1"/>
          <p:nvPr>
            <p:ph type="title"/>
          </p:nvPr>
        </p:nvSpPr>
        <p:spPr>
          <a:prstGeom prst="rect">
            <a:avLst/>
          </a:prstGeom>
        </p:spPr>
        <p:txBody>
          <a:bodyPr/>
          <a:lstStyle/>
          <a:p>
            <a:pPr/>
            <a:r>
              <a:t>Multiple substitutions</a:t>
            </a:r>
          </a:p>
        </p:txBody>
      </p:sp>
      <p:sp>
        <p:nvSpPr>
          <p:cNvPr id="585" name="The model assumes that point mutations alter one nucleotide at a time, hence most of the instantaneous rates:…"/>
          <p:cNvSpPr txBox="1"/>
          <p:nvPr>
            <p:ph type="body" idx="1"/>
          </p:nvPr>
        </p:nvSpPr>
        <p:spPr>
          <a:xfrm>
            <a:off x="1206500" y="3051679"/>
            <a:ext cx="21971000" cy="9452837"/>
          </a:xfrm>
          <a:prstGeom prst="rect">
            <a:avLst/>
          </a:prstGeom>
        </p:spPr>
        <p:txBody>
          <a:bodyPr/>
          <a:lstStyle/>
          <a:p>
            <a:pPr marL="560831" indent="-560831" defTabSz="2243271">
              <a:spcBef>
                <a:spcPts val="3100"/>
              </a:spcBef>
              <a:defRPr sz="4416"/>
            </a:pPr>
            <a:r>
              <a:t>The model assumes that point mutations alter one nucleotide at a time, hence most of the instantaneous rates:</a:t>
            </a:r>
          </a:p>
          <a:p>
            <a:pPr lvl="1" marL="1121663" indent="-560831" defTabSz="2243271">
              <a:spcBef>
                <a:spcPts val="3100"/>
              </a:spcBef>
              <a:defRPr sz="4416"/>
            </a:pPr>
            <a:r>
              <a:t>(</a:t>
            </a:r>
            <a:r>
              <a:rPr b="1">
                <a:latin typeface="Courier New"/>
                <a:ea typeface="Courier New"/>
                <a:cs typeface="Courier New"/>
                <a:sym typeface="Courier New"/>
              </a:rPr>
              <a:t>3134/3761</a:t>
            </a:r>
            <a:r>
              <a:t> or </a:t>
            </a:r>
            <a:r>
              <a:rPr b="1">
                <a:latin typeface="Courier New"/>
                <a:ea typeface="Courier New"/>
                <a:cs typeface="Courier New"/>
                <a:sym typeface="Courier New"/>
              </a:rPr>
              <a:t>84.2%</a:t>
            </a:r>
            <a:r>
              <a:t> in the case of the universal genetic code) are </a:t>
            </a:r>
            <a:r>
              <a:rPr b="1">
                <a:latin typeface="Courier New"/>
                <a:ea typeface="Courier New"/>
                <a:cs typeface="Courier New"/>
                <a:sym typeface="Courier New"/>
              </a:rPr>
              <a:t>0</a:t>
            </a:r>
            <a:r>
              <a:t>. </a:t>
            </a:r>
          </a:p>
          <a:p>
            <a:pPr marL="560831" indent="-560831" defTabSz="2243271">
              <a:spcBef>
                <a:spcPts val="3100"/>
              </a:spcBef>
              <a:defRPr sz="4416"/>
            </a:pPr>
            <a:r>
              <a:t>This restriction, however, does not mean that the model disallows any substitutions that involve multiple nucleotides (e.g., </a:t>
            </a:r>
            <a:r>
              <a:rPr b="1">
                <a:latin typeface="Courier New"/>
                <a:ea typeface="Courier New"/>
                <a:cs typeface="Courier New"/>
                <a:sym typeface="Courier New"/>
              </a:rPr>
              <a:t>ACT</a:t>
            </a:r>
            <a:r>
              <a:rPr b="1">
                <a:solidFill>
                  <a:srgbClr val="5E5E5E"/>
                </a:solidFill>
                <a:latin typeface="Courier New"/>
                <a:ea typeface="Courier New"/>
                <a:cs typeface="Courier New"/>
                <a:sym typeface="Courier New"/>
              </a:rPr>
              <a:t>⟹</a:t>
            </a:r>
            <a:r>
              <a:rPr b="1">
                <a:latin typeface="Courier New"/>
                <a:ea typeface="Courier New"/>
                <a:cs typeface="Courier New"/>
                <a:sym typeface="Courier New"/>
              </a:rPr>
              <a:t>AGG</a:t>
            </a:r>
            <a:r>
              <a:t>). </a:t>
            </a:r>
          </a:p>
          <a:p>
            <a:pPr lvl="1" marL="1121663" indent="-560831" defTabSz="2243271">
              <a:spcBef>
                <a:spcPts val="3100"/>
              </a:spcBef>
              <a:defRPr sz="4416"/>
            </a:pPr>
            <a:r>
              <a:t>This can be further relaxed with models supporting multiple nucleotide changes.</a:t>
            </a:r>
          </a:p>
          <a:p>
            <a:pPr marL="560831" indent="-560831" defTabSz="2243271">
              <a:spcBef>
                <a:spcPts val="3100"/>
              </a:spcBef>
              <a:defRPr sz="4416"/>
            </a:pPr>
            <a:r>
              <a:t>Such substitutions must simply be realized via several single nucleotide steps, </a:t>
            </a:r>
            <a:br/>
            <a:r>
              <a:t>e.g., </a:t>
            </a:r>
            <a:r>
              <a:rPr b="1">
                <a:latin typeface="Courier New"/>
                <a:ea typeface="Courier New"/>
                <a:cs typeface="Courier New"/>
                <a:sym typeface="Courier New"/>
              </a:rPr>
              <a:t>ACT</a:t>
            </a:r>
            <a:r>
              <a:rPr b="1" sz="3128">
                <a:solidFill>
                  <a:srgbClr val="5E5E5E"/>
                </a:solidFill>
                <a:latin typeface="Courier New"/>
                <a:ea typeface="Courier New"/>
                <a:cs typeface="Courier New"/>
                <a:sym typeface="Courier New"/>
              </a:rPr>
              <a:t>⟹</a:t>
            </a:r>
            <a:r>
              <a:rPr b="1">
                <a:latin typeface="Courier New"/>
                <a:ea typeface="Courier New"/>
                <a:cs typeface="Courier New"/>
                <a:sym typeface="Courier New"/>
              </a:rPr>
              <a:t>AGT</a:t>
            </a:r>
            <a:r>
              <a:rPr b="1">
                <a:solidFill>
                  <a:srgbClr val="5E5E5E"/>
                </a:solidFill>
                <a:latin typeface="Courier New"/>
                <a:ea typeface="Courier New"/>
                <a:cs typeface="Courier New"/>
                <a:sym typeface="Courier New"/>
              </a:rPr>
              <a:t>⟹</a:t>
            </a:r>
            <a:r>
              <a:rPr b="1">
                <a:latin typeface="Courier New"/>
                <a:ea typeface="Courier New"/>
                <a:cs typeface="Courier New"/>
                <a:sym typeface="Courier New"/>
              </a:rPr>
              <a:t>AGG</a:t>
            </a:r>
          </a:p>
          <a:p>
            <a:pPr marL="560831" indent="-560831" defTabSz="2243271">
              <a:spcBef>
                <a:spcPts val="3100"/>
              </a:spcBef>
              <a:defRPr sz="4416"/>
            </a:pPr>
            <a:r>
              <a:t>In fact the </a:t>
            </a:r>
            <a:r>
              <a:rPr b="1">
                <a:latin typeface="Courier New"/>
                <a:ea typeface="Courier New"/>
                <a:cs typeface="Courier New"/>
                <a:sym typeface="Courier New"/>
              </a:rPr>
              <a:t>(i,j)</a:t>
            </a:r>
            <a:r>
              <a:t> element of</a:t>
            </a:r>
            <a:r>
              <a:rPr b="1"/>
              <a:t> </a:t>
            </a:r>
            <a:r>
              <a:rPr b="1">
                <a:latin typeface="Courier New"/>
                <a:ea typeface="Courier New"/>
                <a:cs typeface="Courier New"/>
                <a:sym typeface="Courier New"/>
              </a:rPr>
              <a:t>T(t) = exp(Qt)</a:t>
            </a:r>
            <a:r>
              <a:t> sums the probabilities of all such possible pathways of duration </a:t>
            </a:r>
            <a:r>
              <a:rPr b="1"/>
              <a:t>t</a:t>
            </a:r>
            <a:r>
              <a:t>, including reversions</a:t>
            </a:r>
          </a:p>
          <a:p>
            <a:pPr marL="560831" indent="-560831" defTabSz="2243271">
              <a:spcBef>
                <a:spcPts val="3100"/>
              </a:spcBef>
              <a:defRPr sz="4416"/>
            </a:pPr>
            <a:r>
              <a:t>Compare this to the naive NG86 parsimony approach.</a:t>
            </a:r>
          </a:p>
        </p:txBody>
      </p:sp>
      <p:sp>
        <p:nvSpPr>
          <p:cNvPr id="5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Alignment-wide estimates"/>
          <p:cNvSpPr txBox="1"/>
          <p:nvPr>
            <p:ph type="title"/>
          </p:nvPr>
        </p:nvSpPr>
        <p:spPr>
          <a:prstGeom prst="rect">
            <a:avLst/>
          </a:prstGeom>
        </p:spPr>
        <p:txBody>
          <a:bodyPr/>
          <a:lstStyle/>
          <a:p>
            <a:pPr/>
            <a:r>
              <a:t>Alignment-wide estimates</a:t>
            </a:r>
          </a:p>
        </p:txBody>
      </p:sp>
      <p:sp>
        <p:nvSpPr>
          <p:cNvPr id="589" name="Using standard MLE approaches it is straightforward to obtain point estimates of dN/dS :=  β/α…"/>
          <p:cNvSpPr txBox="1"/>
          <p:nvPr>
            <p:ph type="body" idx="1"/>
          </p:nvPr>
        </p:nvSpPr>
        <p:spPr>
          <a:xfrm>
            <a:off x="1206500" y="2982638"/>
            <a:ext cx="21971000" cy="9521878"/>
          </a:xfrm>
          <a:prstGeom prst="rect">
            <a:avLst/>
          </a:prstGeom>
        </p:spPr>
        <p:txBody>
          <a:bodyPr/>
          <a:lstStyle/>
          <a:p>
            <a:pPr/>
            <a:r>
              <a:t>Using standard MLE approaches it is straightforward to obtain point estimates of </a:t>
            </a:r>
            <a:r>
              <a:rPr b="1">
                <a:latin typeface="Courier New"/>
                <a:ea typeface="Courier New"/>
                <a:cs typeface="Courier New"/>
                <a:sym typeface="Courier New"/>
              </a:rPr>
              <a:t>dN/dS :=  β/α</a:t>
            </a:r>
            <a:endParaRPr b="1">
              <a:latin typeface="Courier New"/>
              <a:ea typeface="Courier New"/>
              <a:cs typeface="Courier New"/>
              <a:sym typeface="Courier New"/>
            </a:endParaRPr>
          </a:p>
          <a:p>
            <a:pPr/>
            <a:r>
              <a:t>Can also easily test whether or not</a:t>
            </a:r>
            <a:r>
              <a:rPr b="1">
                <a:latin typeface="Courier New"/>
                <a:ea typeface="Courier New"/>
                <a:cs typeface="Courier New"/>
                <a:sym typeface="Courier New"/>
              </a:rPr>
              <a:t> dN/dS &gt; 1</a:t>
            </a:r>
            <a:r>
              <a:t>, or</a:t>
            </a:r>
            <a:r>
              <a:rPr b="1">
                <a:latin typeface="Courier New"/>
                <a:ea typeface="Courier New"/>
                <a:cs typeface="Courier New"/>
                <a:sym typeface="Courier New"/>
              </a:rPr>
              <a:t> &lt; 1</a:t>
            </a:r>
            <a:r>
              <a:t> using the likelihood ratio test (LRT)</a:t>
            </a:r>
          </a:p>
          <a:p>
            <a:pPr/>
            <a:r>
              <a:t>Codon models also support the concepts of synonymous and non-synonymous distances between sequences using standard properties of Markov processes (exponentially distributed waiting times)</a:t>
            </a:r>
          </a:p>
        </p:txBody>
      </p:sp>
      <p:sp>
        <p:nvSpPr>
          <p:cNvPr id="5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hree example datasets"/>
          <p:cNvSpPr txBox="1"/>
          <p:nvPr>
            <p:ph type="title"/>
          </p:nvPr>
        </p:nvSpPr>
        <p:spPr>
          <a:prstGeom prst="rect">
            <a:avLst/>
          </a:prstGeom>
        </p:spPr>
        <p:txBody>
          <a:bodyPr/>
          <a:lstStyle/>
          <a:p>
            <a:pPr/>
            <a:r>
              <a:t>Three example datasets</a:t>
            </a:r>
          </a:p>
        </p:txBody>
      </p:sp>
      <p:sp>
        <p:nvSpPr>
          <p:cNvPr id="593" name="West Nile Virus NS3 protein…"/>
          <p:cNvSpPr txBox="1"/>
          <p:nvPr>
            <p:ph type="body" idx="1"/>
          </p:nvPr>
        </p:nvSpPr>
        <p:spPr>
          <a:xfrm>
            <a:off x="1206500" y="2841126"/>
            <a:ext cx="21971000" cy="9663390"/>
          </a:xfrm>
          <a:prstGeom prst="rect">
            <a:avLst/>
          </a:prstGeom>
        </p:spPr>
        <p:txBody>
          <a:bodyPr numCol="2" spcCol="1098550"/>
          <a:lstStyle/>
          <a:p>
            <a:pPr marL="518160" indent="-518160" defTabSz="2072588">
              <a:spcBef>
                <a:spcPts val="3800"/>
              </a:spcBef>
              <a:defRPr b="1" sz="4080"/>
            </a:pPr>
            <a:r>
              <a:t>West Nile Virus NS3 protein</a:t>
            </a:r>
          </a:p>
          <a:p>
            <a:pPr lvl="1" marL="1036320" indent="-518160" defTabSz="2072588">
              <a:spcBef>
                <a:spcPts val="3800"/>
              </a:spcBef>
              <a:defRPr sz="4080"/>
            </a:pPr>
            <a:r>
              <a:t>An interesting case study of how positive selection detection methods lead to testable hypotheses for function discovery </a:t>
            </a:r>
          </a:p>
          <a:p>
            <a:pPr lvl="1" marL="1036320" indent="-518160" defTabSz="2072588">
              <a:spcBef>
                <a:spcPts val="3800"/>
              </a:spcBef>
              <a:defRPr sz="4080"/>
            </a:pPr>
            <a:r>
              <a:t>Brault et al 2007, </a:t>
            </a:r>
            <a:r>
              <a:rPr i="1"/>
              <a:t>A single positively selected West Nile viral mutation confers increased virogenesis in American crows</a:t>
            </a:r>
            <a:endParaRPr i="1"/>
          </a:p>
          <a:p>
            <a:pPr lvl="1" marL="1036320" indent="-518160" defTabSz="2072588">
              <a:spcBef>
                <a:spcPts val="3800"/>
              </a:spcBef>
              <a:defRPr sz="4080"/>
            </a:pPr>
            <a:endParaRPr i="1"/>
          </a:p>
          <a:p>
            <a:pPr lvl="1" marL="1036320" indent="-518160" defTabSz="2072588">
              <a:spcBef>
                <a:spcPts val="3800"/>
              </a:spcBef>
              <a:defRPr sz="4080"/>
            </a:pPr>
            <a:endParaRPr i="1"/>
          </a:p>
          <a:p>
            <a:pPr lvl="1" marL="1036320" indent="-518160" defTabSz="2072588">
              <a:spcBef>
                <a:spcPts val="3800"/>
              </a:spcBef>
              <a:defRPr sz="4080"/>
            </a:pPr>
          </a:p>
          <a:p>
            <a:pPr marL="518160" indent="-518160" defTabSz="2072588">
              <a:spcBef>
                <a:spcPts val="3800"/>
              </a:spcBef>
              <a:defRPr b="1" sz="4080"/>
            </a:pPr>
            <a:r>
              <a:t>HIV-1 transmission pair</a:t>
            </a:r>
          </a:p>
          <a:p>
            <a:pPr lvl="1" marL="1036320" indent="-518160" defTabSz="2072588">
              <a:spcBef>
                <a:spcPts val="3800"/>
              </a:spcBef>
              <a:defRPr sz="4080"/>
            </a:pPr>
            <a:r>
              <a:t>Partial </a:t>
            </a:r>
            <a:r>
              <a:rPr i="1"/>
              <a:t>env</a:t>
            </a:r>
            <a:r>
              <a:t> sequences from two epidemiologically linked individuals</a:t>
            </a:r>
          </a:p>
          <a:p>
            <a:pPr lvl="1" marL="1036320" indent="-518160" defTabSz="2072588">
              <a:spcBef>
                <a:spcPts val="3800"/>
              </a:spcBef>
              <a:defRPr sz="4080"/>
            </a:pPr>
            <a:r>
              <a:t>An example of multiple selective environments (source, recipient, transmission)</a:t>
            </a:r>
          </a:p>
          <a:p>
            <a:pPr marL="518160" indent="-518160" defTabSz="2072588">
              <a:spcBef>
                <a:spcPts val="3800"/>
              </a:spcBef>
              <a:defRPr sz="4080"/>
            </a:pPr>
            <a:r>
              <a:rPr b="1"/>
              <a:t>SARS-CoV-2 Spike</a:t>
            </a:r>
            <a:r>
              <a:t> </a:t>
            </a:r>
          </a:p>
          <a:p>
            <a:pPr lvl="1" marL="1036320" indent="-518160" defTabSz="2072588">
              <a:spcBef>
                <a:spcPts val="3800"/>
              </a:spcBef>
              <a:defRPr sz="4080"/>
            </a:pPr>
            <a:r>
              <a:t>Full length spike sequences chosen to represent viral diversity (circa mid 2021)</a:t>
            </a:r>
          </a:p>
          <a:p>
            <a:pPr lvl="1" marL="1036320" indent="-518160" defTabSz="2072588">
              <a:spcBef>
                <a:spcPts val="3800"/>
              </a:spcBef>
              <a:defRPr sz="4080"/>
            </a:pPr>
            <a:r>
              <a:t>Good example for analyzing selection in population samples with many “dead-end” intra-host variants</a:t>
            </a:r>
          </a:p>
        </p:txBody>
      </p:sp>
      <p:sp>
        <p:nvSpPr>
          <p:cNvPr id="5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6" name="Image" descr="Image"/>
          <p:cNvPicPr>
            <a:picLocks noChangeAspect="1"/>
          </p:cNvPicPr>
          <p:nvPr/>
        </p:nvPicPr>
        <p:blipFill>
          <a:blip r:embed="rId2">
            <a:extLst/>
          </a:blip>
          <a:stretch>
            <a:fillRect/>
          </a:stretch>
        </p:blipFill>
        <p:spPr>
          <a:xfrm>
            <a:off x="5065179" y="1240813"/>
            <a:ext cx="13949338" cy="4981906"/>
          </a:xfrm>
          <a:prstGeom prst="rect">
            <a:avLst/>
          </a:prstGeom>
          <a:ln w="12700">
            <a:miter lim="400000"/>
          </a:ln>
        </p:spPr>
      </p:pic>
      <p:sp>
        <p:nvSpPr>
          <p:cNvPr id="597" name="HIV-1 env"/>
          <p:cNvSpPr txBox="1"/>
          <p:nvPr/>
        </p:nvSpPr>
        <p:spPr>
          <a:xfrm>
            <a:off x="1907870" y="4207642"/>
            <a:ext cx="2544472"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rgbClr val="000000"/>
                </a:solidFill>
              </a:defRPr>
            </a:pPr>
            <a:r>
              <a:t>HIV-1 </a:t>
            </a:r>
            <a:r>
              <a:rPr i="1"/>
              <a:t>env</a:t>
            </a:r>
          </a:p>
        </p:txBody>
      </p:sp>
      <p:sp>
        <p:nvSpPr>
          <p:cNvPr id="598" name="WN NS3"/>
          <p:cNvSpPr txBox="1"/>
          <p:nvPr/>
        </p:nvSpPr>
        <p:spPr>
          <a:xfrm>
            <a:off x="2080425" y="11139372"/>
            <a:ext cx="2199362"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WN NS3</a:t>
            </a:r>
          </a:p>
        </p:txBody>
      </p:sp>
      <p:pic>
        <p:nvPicPr>
          <p:cNvPr id="599" name="Image" descr="Image"/>
          <p:cNvPicPr>
            <a:picLocks noChangeAspect="1"/>
          </p:cNvPicPr>
          <p:nvPr/>
        </p:nvPicPr>
        <p:blipFill>
          <a:blip r:embed="rId3">
            <a:extLst/>
          </a:blip>
          <a:stretch>
            <a:fillRect/>
          </a:stretch>
        </p:blipFill>
        <p:spPr>
          <a:xfrm>
            <a:off x="4921358" y="7505369"/>
            <a:ext cx="16100511" cy="5842566"/>
          </a:xfrm>
          <a:prstGeom prst="rect">
            <a:avLst/>
          </a:prstGeom>
          <a:ln w="12700">
            <a:miter lim="400000"/>
          </a:ln>
        </p:spPr>
      </p:pic>
      <p:sp>
        <p:nvSpPr>
          <p:cNvPr id="600" name="Recipient"/>
          <p:cNvSpPr txBox="1"/>
          <p:nvPr/>
        </p:nvSpPr>
        <p:spPr>
          <a:xfrm>
            <a:off x="18857292" y="2491675"/>
            <a:ext cx="203637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Recipient</a:t>
            </a:r>
          </a:p>
        </p:txBody>
      </p:sp>
      <p:sp>
        <p:nvSpPr>
          <p:cNvPr id="601" name="Source"/>
          <p:cNvSpPr txBox="1"/>
          <p:nvPr/>
        </p:nvSpPr>
        <p:spPr>
          <a:xfrm>
            <a:off x="19507018" y="4503169"/>
            <a:ext cx="1562253"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Source</a:t>
            </a:r>
          </a:p>
        </p:txBody>
      </p:sp>
      <p:sp>
        <p:nvSpPr>
          <p:cNvPr id="602" name="Line"/>
          <p:cNvSpPr/>
          <p:nvPr/>
        </p:nvSpPr>
        <p:spPr>
          <a:xfrm flipV="1">
            <a:off x="18764059" y="1936610"/>
            <a:ext cx="1" cy="1745029"/>
          </a:xfrm>
          <a:prstGeom prst="line">
            <a:avLst/>
          </a:prstGeom>
          <a:ln w="25400">
            <a:solidFill>
              <a:srgbClr val="000000"/>
            </a:solidFill>
            <a:miter lim="400000"/>
          </a:ln>
        </p:spPr>
        <p:txBody>
          <a:bodyPr lIns="50800" tIns="50800" rIns="50800" bIns="50800" anchor="ctr"/>
          <a:lstStyle/>
          <a:p>
            <a:pPr/>
          </a:p>
        </p:txBody>
      </p:sp>
      <p:sp>
        <p:nvSpPr>
          <p:cNvPr id="603" name="Line"/>
          <p:cNvSpPr/>
          <p:nvPr/>
        </p:nvSpPr>
        <p:spPr>
          <a:xfrm flipV="1">
            <a:off x="19394653" y="3805175"/>
            <a:ext cx="1" cy="2030888"/>
          </a:xfrm>
          <a:prstGeom prst="line">
            <a:avLst/>
          </a:prstGeom>
          <a:ln w="25400">
            <a:solidFill>
              <a:srgbClr val="5E5E5E"/>
            </a:solidFill>
            <a:miter lim="400000"/>
          </a:ln>
        </p:spPr>
        <p:txBody>
          <a:bodyPr lIns="50800" tIns="50800" rIns="50800" bIns="50800" anchor="ctr"/>
          <a:lstStyle/>
          <a:p>
            <a:pPr/>
          </a:p>
        </p:txBody>
      </p:sp>
      <p:sp>
        <p:nvSpPr>
          <p:cNvPr id="604" name="http://phylotree.hyphy.org"/>
          <p:cNvSpPr txBox="1"/>
          <p:nvPr/>
        </p:nvSpPr>
        <p:spPr>
          <a:xfrm>
            <a:off x="16459976" y="13006719"/>
            <a:ext cx="7656339" cy="436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hlinkClick r:id="rId4" invalidUrl="" action="" tgtFrame="" tooltip="" history="1" highlightClick="0" endSnd="0"/>
              </a:defRPr>
            </a:lvl1pPr>
          </a:lstStyle>
          <a:p>
            <a:pPr/>
            <a:r>
              <a:rPr>
                <a:hlinkClick r:id="rId4" invalidUrl="" action="" tgtFrame="" tooltip="" history="1" highlightClick="0" endSnd="0"/>
              </a:rPr>
              <a:t>http://phylotree.hyphy.org</a:t>
            </a:r>
          </a:p>
        </p:txBody>
      </p:sp>
      <p:sp>
        <p:nvSpPr>
          <p:cNvPr id="605" name="Transmission branch"/>
          <p:cNvSpPr txBox="1"/>
          <p:nvPr/>
        </p:nvSpPr>
        <p:spPr>
          <a:xfrm>
            <a:off x="5508960" y="2218625"/>
            <a:ext cx="4260466" cy="1180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Transmission branch</a:t>
            </a:r>
          </a:p>
        </p:txBody>
      </p:sp>
      <p:sp>
        <p:nvSpPr>
          <p:cNvPr id="6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A bit of trivia"/>
          <p:cNvSpPr txBox="1"/>
          <p:nvPr>
            <p:ph type="title"/>
          </p:nvPr>
        </p:nvSpPr>
        <p:spPr>
          <a:prstGeom prst="rect">
            <a:avLst/>
          </a:prstGeom>
        </p:spPr>
        <p:txBody>
          <a:bodyPr/>
          <a:lstStyle/>
          <a:p>
            <a:pPr/>
            <a:r>
              <a:t>A bit of trivia</a:t>
            </a:r>
          </a:p>
        </p:txBody>
      </p:sp>
      <p:sp>
        <p:nvSpPr>
          <p:cNvPr id="395" name="Slide Subtitle"/>
          <p:cNvSpPr txBox="1"/>
          <p:nvPr>
            <p:ph type="body" idx="21"/>
          </p:nvPr>
        </p:nvSpPr>
        <p:spPr>
          <a:xfrm>
            <a:off x="1206500" y="2355185"/>
            <a:ext cx="21971000" cy="934780"/>
          </a:xfrm>
          <a:prstGeom prst="rect">
            <a:avLst/>
          </a:prstGeom>
        </p:spPr>
        <p:txBody>
          <a:bodyPr/>
          <a:lstStyle/>
          <a:p>
            <a:pPr/>
          </a:p>
        </p:txBody>
      </p:sp>
      <p:sp>
        <p:nvSpPr>
          <p:cNvPr id="396" name="The theory of natural selection was first proposed by ...Patrick Matthew…"/>
          <p:cNvSpPr txBox="1"/>
          <p:nvPr>
            <p:ph type="body" idx="1"/>
          </p:nvPr>
        </p:nvSpPr>
        <p:spPr>
          <a:prstGeom prst="rect">
            <a:avLst/>
          </a:prstGeom>
        </p:spPr>
        <p:txBody>
          <a:bodyPr numCol="2" spcCol="1098550"/>
          <a:lstStyle/>
          <a:p>
            <a:pPr marL="508000" indent="-508000">
              <a:spcBef>
                <a:spcPts val="2500"/>
              </a:spcBef>
              <a:defRPr sz="4000"/>
            </a:pPr>
            <a:r>
              <a:t>The theory of natural selection was first proposed by ...</a:t>
            </a:r>
            <a:r>
              <a:rPr i="1"/>
              <a:t>Patrick Matthew</a:t>
            </a:r>
            <a:endParaRPr i="1"/>
          </a:p>
          <a:p>
            <a:pPr marL="508000" indent="-508000">
              <a:spcBef>
                <a:spcPts val="2500"/>
              </a:spcBef>
              <a:defRPr sz="4000"/>
            </a:pPr>
            <a:r>
              <a:t>Matthew seemed to regard the idea as more or less self-evident and not in need of further development.</a:t>
            </a:r>
          </a:p>
          <a:p>
            <a:pPr marL="508000" indent="-508000">
              <a:spcBef>
                <a:spcPts val="2500"/>
              </a:spcBef>
              <a:defRPr sz="4000"/>
            </a:pPr>
            <a:r>
              <a:t>In a stunning example of how </a:t>
            </a:r>
            <a:r>
              <a:rPr b="1"/>
              <a:t>not</a:t>
            </a:r>
            <a:r>
              <a:t> to communicate science, he published his ideas in appendices B and F of his book “</a:t>
            </a:r>
            <a:r>
              <a:rPr i="1"/>
              <a:t>On Naval Timber and Arboriculture</a:t>
            </a:r>
            <a:r>
              <a:t>” (1831).</a:t>
            </a:r>
          </a:p>
          <a:p>
            <a:pPr marL="508000" indent="-508000">
              <a:spcBef>
                <a:spcPts val="2500"/>
              </a:spcBef>
              <a:defRPr sz="4000"/>
            </a:pPr>
            <a:r>
              <a:t>Unsurprisingly, his peers failed to discover his ideas in such an obscure source, and his work had no impact on the subsequent, more developed, work of Darwin and Wallace (1859).</a:t>
            </a:r>
          </a:p>
          <a:p>
            <a:pPr marL="508000" indent="-508000">
              <a:spcBef>
                <a:spcPts val="2500"/>
              </a:spcBef>
              <a:defRPr sz="4000"/>
            </a:pPr>
            <a:r>
              <a:t>Do </a:t>
            </a:r>
            <a:r>
              <a:rPr b="1"/>
              <a:t>not</a:t>
            </a:r>
            <a:r>
              <a:t> emulate Patrick Matthew.</a:t>
            </a:r>
          </a:p>
        </p:txBody>
      </p:sp>
      <p:pic>
        <p:nvPicPr>
          <p:cNvPr id="397" name="droppedImage.pdf" descr="droppedImage.pdf"/>
          <p:cNvPicPr>
            <a:picLocks noChangeAspect="1"/>
          </p:cNvPicPr>
          <p:nvPr/>
        </p:nvPicPr>
        <p:blipFill>
          <a:blip r:embed="rId2">
            <a:extLst/>
          </a:blip>
          <a:stretch>
            <a:fillRect/>
          </a:stretch>
        </p:blipFill>
        <p:spPr>
          <a:xfrm>
            <a:off x="15439373" y="7547499"/>
            <a:ext cx="3286126" cy="4446986"/>
          </a:xfrm>
          <a:prstGeom prst="rect">
            <a:avLst/>
          </a:prstGeom>
          <a:ln w="12700">
            <a:miter lim="400000"/>
          </a:ln>
        </p:spPr>
      </p:pic>
      <p:sp>
        <p:nvSpPr>
          <p:cNvPr id="398"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http://phylotree.hyphy.org"/>
          <p:cNvSpPr txBox="1"/>
          <p:nvPr/>
        </p:nvSpPr>
        <p:spPr>
          <a:xfrm>
            <a:off x="16101429" y="13006719"/>
            <a:ext cx="7656338" cy="436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hlinkClick r:id="rId2" invalidUrl="" action="" tgtFrame="" tooltip="" history="1" highlightClick="0" endSnd="0"/>
              </a:defRPr>
            </a:lvl1pPr>
          </a:lstStyle>
          <a:p>
            <a:pPr/>
            <a:r>
              <a:rPr>
                <a:hlinkClick r:id="rId2" invalidUrl="" action="" tgtFrame="" tooltip="" history="1" highlightClick="0" endSnd="0"/>
              </a:rPr>
              <a:t>http://phylotree.hyphy.org</a:t>
            </a:r>
          </a:p>
        </p:txBody>
      </p:sp>
      <p:sp>
        <p:nvSpPr>
          <p:cNvPr id="609" name="SARS-CoV-2 spike"/>
          <p:cNvSpPr txBox="1"/>
          <p:nvPr/>
        </p:nvSpPr>
        <p:spPr>
          <a:xfrm>
            <a:off x="766928" y="447597"/>
            <a:ext cx="4826356"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SARS-CoV-2 spike</a:t>
            </a:r>
          </a:p>
        </p:txBody>
      </p:sp>
      <p:pic>
        <p:nvPicPr>
          <p:cNvPr id="610" name="Image" descr="Image"/>
          <p:cNvPicPr>
            <a:picLocks noChangeAspect="1"/>
          </p:cNvPicPr>
          <p:nvPr/>
        </p:nvPicPr>
        <p:blipFill>
          <a:blip r:embed="rId3">
            <a:extLst/>
          </a:blip>
          <a:stretch>
            <a:fillRect/>
          </a:stretch>
        </p:blipFill>
        <p:spPr>
          <a:xfrm rot="5400000">
            <a:off x="6298728" y="-3529966"/>
            <a:ext cx="11786544" cy="21358296"/>
          </a:xfrm>
          <a:prstGeom prst="rect">
            <a:avLst/>
          </a:prstGeom>
          <a:ln w="12700">
            <a:miter lim="400000"/>
          </a:ln>
        </p:spPr>
      </p:pic>
      <p:sp>
        <p:nvSpPr>
          <p:cNvPr id="6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Information content of the alignments"/>
          <p:cNvSpPr txBox="1"/>
          <p:nvPr>
            <p:ph type="title"/>
          </p:nvPr>
        </p:nvSpPr>
        <p:spPr>
          <a:prstGeom prst="rect">
            <a:avLst/>
          </a:prstGeom>
        </p:spPr>
        <p:txBody>
          <a:bodyPr/>
          <a:lstStyle/>
          <a:p>
            <a:pPr/>
            <a:r>
              <a:t>Information content of the alignments</a:t>
            </a:r>
          </a:p>
        </p:txBody>
      </p:sp>
      <p:graphicFrame>
        <p:nvGraphicFramePr>
          <p:cNvPr id="614" name="Table 1"/>
          <p:cNvGraphicFramePr/>
          <p:nvPr/>
        </p:nvGraphicFramePr>
        <p:xfrm>
          <a:off x="4135558" y="3105405"/>
          <a:ext cx="16397721" cy="7523049"/>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096255"/>
                <a:gridCol w="4096255"/>
                <a:gridCol w="4096255"/>
                <a:gridCol w="4096255"/>
              </a:tblGrid>
              <a:tr h="1877587">
                <a:tc>
                  <a:txBody>
                    <a:bodyPr/>
                    <a:lstStyle/>
                    <a:p>
                      <a:pPr algn="ctr" defTabSz="914400">
                        <a:tabLst>
                          <a:tab pos="1663700" algn="l"/>
                        </a:tabLst>
                        <a:defRPr sz="3200"/>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1663700" algn="l"/>
                        </a:tabLst>
                        <a:defRPr b="0" sz="1800"/>
                      </a:pPr>
                      <a:r>
                        <a:rPr b="1" sz="3200" u="sng"/>
                        <a:t>WNV NS3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1663700" algn="l"/>
                        </a:tabLst>
                        <a:defRPr sz="3200" u="sng"/>
                      </a:pPr>
                      <a:r>
                        <a:t>HIV-1 </a:t>
                      </a:r>
                      <a:r>
                        <a:rPr i="1"/>
                        <a:t>env</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1663700" algn="l"/>
                        </a:tabLst>
                        <a:defRPr b="0" sz="1800"/>
                      </a:pPr>
                      <a:r>
                        <a:rPr b="1" sz="3200" u="sng"/>
                        <a:t>SARS-CoV-2 spike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877587">
                <a:tc>
                  <a:txBody>
                    <a:bodyPr/>
                    <a:lstStyle/>
                    <a:p>
                      <a:pPr algn="ctr" defTabSz="914400">
                        <a:tabLst>
                          <a:tab pos="1663700" algn="l"/>
                        </a:tabLst>
                        <a:defRPr b="0" sz="1800"/>
                      </a:pPr>
                      <a:r>
                        <a:rPr b="1" sz="3200"/>
                        <a:t>Sequences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19</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16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118</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877587">
                <a:tc>
                  <a:txBody>
                    <a:bodyPr/>
                    <a:lstStyle/>
                    <a:p>
                      <a:pPr algn="ctr" defTabSz="914400">
                        <a:tabLst>
                          <a:tab pos="1663700" algn="l"/>
                        </a:tabLst>
                        <a:defRPr b="0" sz="1800"/>
                      </a:pPr>
                      <a:r>
                        <a:rPr b="1" sz="3200"/>
                        <a:t>Codons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619</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288</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1273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877587">
                <a:tc>
                  <a:txBody>
                    <a:bodyPr/>
                    <a:lstStyle/>
                    <a:p>
                      <a:pPr algn="ctr" defTabSz="914400">
                        <a:tabLst>
                          <a:tab pos="1663700" algn="l"/>
                        </a:tabLst>
                        <a:defRPr sz="3200"/>
                      </a:pPr>
                      <a:r>
                        <a:t>Tree Length </a:t>
                      </a:r>
                    </a:p>
                    <a:p>
                      <a:pPr algn="ctr" defTabSz="914400">
                        <a:tabLst>
                          <a:tab pos="1663700" algn="l"/>
                        </a:tabLst>
                        <a:defRPr sz="3200"/>
                      </a:pPr>
                      <a:r>
                        <a:rPr i="1"/>
                        <a:t>MG94 model, </a:t>
                      </a:r>
                      <a:br>
                        <a:rPr i="1"/>
                      </a:br>
                      <a:r>
                        <a:rPr i="1"/>
                        <a:t>subs/site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0.67</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0.20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3200"/>
                        <a:t>0.134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615" name="How do you expect these measures to correlate with the ability to detect selection?"/>
          <p:cNvSpPr txBox="1"/>
          <p:nvPr/>
        </p:nvSpPr>
        <p:spPr>
          <a:xfrm>
            <a:off x="3959200" y="11208496"/>
            <a:ext cx="16737737" cy="60977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400">
                <a:solidFill>
                  <a:srgbClr val="FFFFFF"/>
                </a:solidFill>
                <a:latin typeface="Helvetica Neue Medium"/>
                <a:ea typeface="Helvetica Neue Medium"/>
                <a:cs typeface="Helvetica Neue Medium"/>
                <a:sym typeface="Helvetica Neue Medium"/>
              </a:defRPr>
            </a:lvl1pPr>
          </a:lstStyle>
          <a:p>
            <a:pPr/>
            <a:r>
              <a:t>How do you expect these measures to correlate with the ability to detect selection?</a:t>
            </a:r>
          </a:p>
        </p:txBody>
      </p:sp>
      <p:sp>
        <p:nvSpPr>
          <p:cNvPr id="6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15"/>
                                        </p:tgtEl>
                                        <p:attrNameLst>
                                          <p:attrName>style.visibility</p:attrName>
                                        </p:attrNameLst>
                                      </p:cBhvr>
                                      <p:to>
                                        <p:strVal val="visible"/>
                                      </p:to>
                                    </p:set>
                                    <p:animEffect filter="dissolve" transition="in">
                                      <p:cBhvr>
                                        <p:cTn id="7" dur="2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5"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Image" descr="Image"/>
          <p:cNvPicPr>
            <a:picLocks noChangeAspect="1"/>
          </p:cNvPicPr>
          <p:nvPr/>
        </p:nvPicPr>
        <p:blipFill>
          <a:blip r:embed="rId2">
            <a:extLst/>
          </a:blip>
          <a:stretch>
            <a:fillRect/>
          </a:stretch>
        </p:blipFill>
        <p:spPr>
          <a:xfrm>
            <a:off x="16743553" y="11289556"/>
            <a:ext cx="2102742" cy="2299875"/>
          </a:xfrm>
          <a:prstGeom prst="rect">
            <a:avLst/>
          </a:prstGeom>
          <a:ln w="12700">
            <a:miter lim="400000"/>
          </a:ln>
        </p:spPr>
      </p:pic>
      <p:sp>
        <p:nvSpPr>
          <p:cNvPr id="619" name="HyPhy analysis"/>
          <p:cNvSpPr/>
          <p:nvPr/>
        </p:nvSpPr>
        <p:spPr>
          <a:xfrm>
            <a:off x="9395748" y="3044742"/>
            <a:ext cx="4927840"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HyPhy analysis</a:t>
            </a:r>
          </a:p>
        </p:txBody>
      </p:sp>
      <p:sp>
        <p:nvSpPr>
          <p:cNvPr id="620" name="MarkDown screen output"/>
          <p:cNvSpPr/>
          <p:nvPr/>
        </p:nvSpPr>
        <p:spPr>
          <a:xfrm>
            <a:off x="3979907" y="6223000"/>
            <a:ext cx="4927840" cy="1270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MarkDown screen output</a:t>
            </a:r>
          </a:p>
        </p:txBody>
      </p:sp>
      <p:sp>
        <p:nvSpPr>
          <p:cNvPr id="621" name="JSON file with analysis results"/>
          <p:cNvSpPr/>
          <p:nvPr/>
        </p:nvSpPr>
        <p:spPr>
          <a:xfrm>
            <a:off x="14353913" y="7875589"/>
            <a:ext cx="4927839"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JSON file with analysis results</a:t>
            </a:r>
          </a:p>
        </p:txBody>
      </p:sp>
      <p:sp>
        <p:nvSpPr>
          <p:cNvPr id="622" name="Head"/>
          <p:cNvSpPr/>
          <p:nvPr/>
        </p:nvSpPr>
        <p:spPr>
          <a:xfrm>
            <a:off x="4408523" y="9307307"/>
            <a:ext cx="1147355" cy="1372527"/>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3" name="Layout Document"/>
          <p:cNvSpPr/>
          <p:nvPr/>
        </p:nvSpPr>
        <p:spPr>
          <a:xfrm>
            <a:off x="6852834" y="9288598"/>
            <a:ext cx="1088773" cy="1409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4"/>
                  <a:pt x="0" y="164"/>
                </a:cubicBezTo>
                <a:lnTo>
                  <a:pt x="0" y="21438"/>
                </a:lnTo>
                <a:cubicBezTo>
                  <a:pt x="0" y="21528"/>
                  <a:pt x="96" y="21600"/>
                  <a:pt x="213" y="21600"/>
                </a:cubicBezTo>
                <a:lnTo>
                  <a:pt x="21387" y="21600"/>
                </a:lnTo>
                <a:cubicBezTo>
                  <a:pt x="21504" y="21600"/>
                  <a:pt x="21600" y="21528"/>
                  <a:pt x="21600" y="21438"/>
                </a:cubicBezTo>
                <a:lnTo>
                  <a:pt x="21600" y="5897"/>
                </a:lnTo>
                <a:cubicBezTo>
                  <a:pt x="21600" y="5865"/>
                  <a:pt x="21567" y="5839"/>
                  <a:pt x="21525" y="5839"/>
                </a:cubicBezTo>
                <a:lnTo>
                  <a:pt x="14257" y="5839"/>
                </a:lnTo>
                <a:cubicBezTo>
                  <a:pt x="14140" y="5839"/>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2"/>
                  <a:pt x="15185" y="5122"/>
                </a:cubicBezTo>
                <a:lnTo>
                  <a:pt x="21419" y="5122"/>
                </a:lnTo>
                <a:cubicBezTo>
                  <a:pt x="21486" y="5122"/>
                  <a:pt x="21519" y="5059"/>
                  <a:pt x="21472" y="5023"/>
                </a:cubicBezTo>
                <a:lnTo>
                  <a:pt x="15100" y="99"/>
                </a:lnTo>
                <a:cubicBezTo>
                  <a:pt x="15077" y="81"/>
                  <a:pt x="15044" y="77"/>
                  <a:pt x="15018" y="86"/>
                </a:cubicBezTo>
                <a:close/>
                <a:moveTo>
                  <a:pt x="4056" y="7813"/>
                </a:moveTo>
                <a:lnTo>
                  <a:pt x="9151" y="7813"/>
                </a:lnTo>
                <a:cubicBezTo>
                  <a:pt x="9263" y="7813"/>
                  <a:pt x="9352" y="7882"/>
                  <a:pt x="9352" y="7968"/>
                </a:cubicBezTo>
                <a:lnTo>
                  <a:pt x="9352" y="11418"/>
                </a:lnTo>
                <a:cubicBezTo>
                  <a:pt x="9352" y="11504"/>
                  <a:pt x="9263" y="11573"/>
                  <a:pt x="9151" y="11573"/>
                </a:cubicBezTo>
                <a:lnTo>
                  <a:pt x="4056" y="11573"/>
                </a:lnTo>
                <a:cubicBezTo>
                  <a:pt x="3945" y="11573"/>
                  <a:pt x="3853" y="11504"/>
                  <a:pt x="3853" y="11418"/>
                </a:cubicBezTo>
                <a:lnTo>
                  <a:pt x="3853" y="7968"/>
                </a:lnTo>
                <a:cubicBezTo>
                  <a:pt x="3853" y="7882"/>
                  <a:pt x="3945" y="7813"/>
                  <a:pt x="4056" y="7813"/>
                </a:cubicBezTo>
                <a:close/>
                <a:moveTo>
                  <a:pt x="11327" y="7813"/>
                </a:moveTo>
                <a:lnTo>
                  <a:pt x="17677" y="7813"/>
                </a:lnTo>
                <a:cubicBezTo>
                  <a:pt x="17715" y="7813"/>
                  <a:pt x="17747" y="7838"/>
                  <a:pt x="17747" y="7868"/>
                </a:cubicBezTo>
                <a:lnTo>
                  <a:pt x="17747" y="8836"/>
                </a:lnTo>
                <a:cubicBezTo>
                  <a:pt x="17747" y="8866"/>
                  <a:pt x="17715" y="8889"/>
                  <a:pt x="17677" y="8889"/>
                </a:cubicBezTo>
                <a:lnTo>
                  <a:pt x="11329" y="8889"/>
                </a:lnTo>
                <a:cubicBezTo>
                  <a:pt x="11291" y="8889"/>
                  <a:pt x="11259" y="8866"/>
                  <a:pt x="11259" y="8836"/>
                </a:cubicBezTo>
                <a:lnTo>
                  <a:pt x="11259" y="7866"/>
                </a:lnTo>
                <a:cubicBezTo>
                  <a:pt x="11259" y="7837"/>
                  <a:pt x="11291" y="7813"/>
                  <a:pt x="11327" y="7813"/>
                </a:cubicBezTo>
                <a:close/>
                <a:moveTo>
                  <a:pt x="4859" y="8530"/>
                </a:moveTo>
                <a:cubicBezTo>
                  <a:pt x="4817" y="8530"/>
                  <a:pt x="4781" y="8558"/>
                  <a:pt x="4781" y="8590"/>
                </a:cubicBezTo>
                <a:lnTo>
                  <a:pt x="4781" y="10798"/>
                </a:lnTo>
                <a:cubicBezTo>
                  <a:pt x="4781" y="10830"/>
                  <a:pt x="4816" y="10855"/>
                  <a:pt x="4859" y="10856"/>
                </a:cubicBezTo>
                <a:lnTo>
                  <a:pt x="8349" y="10856"/>
                </a:lnTo>
                <a:cubicBezTo>
                  <a:pt x="8391" y="10856"/>
                  <a:pt x="8424" y="10830"/>
                  <a:pt x="8424" y="10798"/>
                </a:cubicBezTo>
                <a:lnTo>
                  <a:pt x="8424" y="8590"/>
                </a:lnTo>
                <a:cubicBezTo>
                  <a:pt x="8424" y="8558"/>
                  <a:pt x="8391" y="8530"/>
                  <a:pt x="8349" y="8530"/>
                </a:cubicBezTo>
                <a:lnTo>
                  <a:pt x="4859" y="8530"/>
                </a:lnTo>
                <a:close/>
                <a:moveTo>
                  <a:pt x="11329" y="10498"/>
                </a:moveTo>
                <a:lnTo>
                  <a:pt x="17677" y="10498"/>
                </a:lnTo>
                <a:cubicBezTo>
                  <a:pt x="17715" y="10498"/>
                  <a:pt x="17747" y="10522"/>
                  <a:pt x="17747" y="10552"/>
                </a:cubicBezTo>
                <a:lnTo>
                  <a:pt x="17747" y="11519"/>
                </a:lnTo>
                <a:cubicBezTo>
                  <a:pt x="17747" y="11548"/>
                  <a:pt x="17715" y="11573"/>
                  <a:pt x="17677" y="11573"/>
                </a:cubicBezTo>
                <a:lnTo>
                  <a:pt x="11329" y="11573"/>
                </a:lnTo>
                <a:cubicBezTo>
                  <a:pt x="11291" y="11573"/>
                  <a:pt x="11259" y="11548"/>
                  <a:pt x="11259" y="11519"/>
                </a:cubicBezTo>
                <a:lnTo>
                  <a:pt x="11259" y="10552"/>
                </a:lnTo>
                <a:cubicBezTo>
                  <a:pt x="11259" y="10522"/>
                  <a:pt x="11291" y="10498"/>
                  <a:pt x="11329" y="10498"/>
                </a:cubicBezTo>
                <a:close/>
                <a:moveTo>
                  <a:pt x="3923" y="13182"/>
                </a:moveTo>
                <a:lnTo>
                  <a:pt x="17677" y="13182"/>
                </a:lnTo>
                <a:cubicBezTo>
                  <a:pt x="17715" y="13182"/>
                  <a:pt x="17747" y="13207"/>
                  <a:pt x="17747" y="13236"/>
                </a:cubicBezTo>
                <a:lnTo>
                  <a:pt x="17747" y="14205"/>
                </a:lnTo>
                <a:cubicBezTo>
                  <a:pt x="17747" y="14234"/>
                  <a:pt x="17715" y="14257"/>
                  <a:pt x="17677" y="14257"/>
                </a:cubicBezTo>
                <a:lnTo>
                  <a:pt x="3923" y="14257"/>
                </a:lnTo>
                <a:cubicBezTo>
                  <a:pt x="3885" y="14257"/>
                  <a:pt x="3853" y="14234"/>
                  <a:pt x="3853" y="14205"/>
                </a:cubicBezTo>
                <a:lnTo>
                  <a:pt x="3853" y="13236"/>
                </a:lnTo>
                <a:cubicBezTo>
                  <a:pt x="3853" y="13207"/>
                  <a:pt x="3885" y="13182"/>
                  <a:pt x="3923" y="13182"/>
                </a:cubicBezTo>
                <a:close/>
                <a:moveTo>
                  <a:pt x="3923" y="15866"/>
                </a:moveTo>
                <a:lnTo>
                  <a:pt x="17677" y="15866"/>
                </a:lnTo>
                <a:cubicBezTo>
                  <a:pt x="17715" y="15866"/>
                  <a:pt x="17747" y="15891"/>
                  <a:pt x="17747" y="15920"/>
                </a:cubicBezTo>
                <a:lnTo>
                  <a:pt x="17747" y="16889"/>
                </a:lnTo>
                <a:cubicBezTo>
                  <a:pt x="17747" y="16918"/>
                  <a:pt x="17715" y="16941"/>
                  <a:pt x="17677" y="16941"/>
                </a:cubicBezTo>
                <a:lnTo>
                  <a:pt x="3923" y="16941"/>
                </a:lnTo>
                <a:cubicBezTo>
                  <a:pt x="3885" y="16941"/>
                  <a:pt x="3853" y="16918"/>
                  <a:pt x="3853" y="16889"/>
                </a:cubicBezTo>
                <a:lnTo>
                  <a:pt x="3853" y="15920"/>
                </a:lnTo>
                <a:cubicBezTo>
                  <a:pt x="3853" y="15891"/>
                  <a:pt x="3885" y="15866"/>
                  <a:pt x="3923" y="1586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4" name="Line"/>
          <p:cNvSpPr/>
          <p:nvPr/>
        </p:nvSpPr>
        <p:spPr>
          <a:xfrm flipH="1">
            <a:off x="6470743" y="4294950"/>
            <a:ext cx="5388926" cy="1870894"/>
          </a:xfrm>
          <a:prstGeom prst="line">
            <a:avLst/>
          </a:prstGeom>
          <a:ln w="88900">
            <a:solidFill>
              <a:srgbClr val="000000"/>
            </a:solidFill>
            <a:miter lim="400000"/>
            <a:tailEnd type="triangle"/>
          </a:ln>
        </p:spPr>
        <p:txBody>
          <a:bodyPr lIns="50800" tIns="50800" rIns="50800" bIns="50800" anchor="ctr"/>
          <a:lstStyle/>
          <a:p>
            <a:pPr/>
          </a:p>
        </p:txBody>
      </p:sp>
      <p:sp>
        <p:nvSpPr>
          <p:cNvPr id="625" name="Line"/>
          <p:cNvSpPr/>
          <p:nvPr/>
        </p:nvSpPr>
        <p:spPr>
          <a:xfrm>
            <a:off x="11986735" y="4326302"/>
            <a:ext cx="4902534" cy="3441080"/>
          </a:xfrm>
          <a:prstGeom prst="line">
            <a:avLst/>
          </a:prstGeom>
          <a:ln w="88900">
            <a:solidFill>
              <a:srgbClr val="000000"/>
            </a:solidFill>
            <a:miter lim="400000"/>
            <a:tailEnd type="triangle"/>
          </a:ln>
        </p:spPr>
        <p:txBody>
          <a:bodyPr lIns="50800" tIns="50800" rIns="50800" bIns="50800" anchor="ctr"/>
          <a:lstStyle/>
          <a:p>
            <a:pPr/>
          </a:p>
        </p:txBody>
      </p:sp>
      <p:sp>
        <p:nvSpPr>
          <p:cNvPr id="626" name="MSA"/>
          <p:cNvSpPr/>
          <p:nvPr/>
        </p:nvSpPr>
        <p:spPr>
          <a:xfrm>
            <a:off x="8474388" y="1045122"/>
            <a:ext cx="2676326"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39" y="0"/>
                </a:moveTo>
                <a:lnTo>
                  <a:pt x="0" y="21600"/>
                </a:lnTo>
                <a:lnTo>
                  <a:pt x="16961" y="21600"/>
                </a:lnTo>
                <a:lnTo>
                  <a:pt x="21600" y="0"/>
                </a:lnTo>
                <a:lnTo>
                  <a:pt x="4639" y="0"/>
                </a:lnTo>
                <a:close/>
              </a:path>
            </a:pathLst>
          </a:cu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MSA</a:t>
            </a:r>
          </a:p>
        </p:txBody>
      </p:sp>
      <p:sp>
        <p:nvSpPr>
          <p:cNvPr id="627" name="Tree"/>
          <p:cNvSpPr/>
          <p:nvPr/>
        </p:nvSpPr>
        <p:spPr>
          <a:xfrm>
            <a:off x="10570195" y="1047484"/>
            <a:ext cx="2676326"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39" y="0"/>
                </a:moveTo>
                <a:lnTo>
                  <a:pt x="0" y="21600"/>
                </a:lnTo>
                <a:lnTo>
                  <a:pt x="16961" y="21600"/>
                </a:lnTo>
                <a:lnTo>
                  <a:pt x="21600" y="0"/>
                </a:lnTo>
                <a:lnTo>
                  <a:pt x="4639" y="0"/>
                </a:lnTo>
                <a:close/>
              </a:path>
            </a:pathLst>
          </a:cu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Tree</a:t>
            </a:r>
          </a:p>
        </p:txBody>
      </p:sp>
      <p:sp>
        <p:nvSpPr>
          <p:cNvPr id="628" name="Settings"/>
          <p:cNvSpPr/>
          <p:nvPr/>
        </p:nvSpPr>
        <p:spPr>
          <a:xfrm>
            <a:off x="12580814" y="1047484"/>
            <a:ext cx="2676326"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39" y="0"/>
                </a:moveTo>
                <a:lnTo>
                  <a:pt x="0" y="21600"/>
                </a:lnTo>
                <a:lnTo>
                  <a:pt x="16961" y="21600"/>
                </a:lnTo>
                <a:lnTo>
                  <a:pt x="21600" y="0"/>
                </a:lnTo>
                <a:lnTo>
                  <a:pt x="4639" y="0"/>
                </a:lnTo>
                <a:close/>
              </a:path>
            </a:pathLst>
          </a:cu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Settings</a:t>
            </a:r>
          </a:p>
        </p:txBody>
      </p:sp>
      <p:sp>
        <p:nvSpPr>
          <p:cNvPr id="629" name="vision.hyphy.org"/>
          <p:cNvSpPr txBox="1"/>
          <p:nvPr/>
        </p:nvSpPr>
        <p:spPr>
          <a:xfrm>
            <a:off x="11726170" y="11057181"/>
            <a:ext cx="4237102"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u="sng">
                <a:hlinkClick r:id="rId3" invalidUrl="" action="" tgtFrame="" tooltip="" history="1" highlightClick="0" endSnd="0"/>
              </a:defRPr>
            </a:lvl1pPr>
          </a:lstStyle>
          <a:p>
            <a:pPr>
              <a:defRPr u="none"/>
            </a:pPr>
            <a:r>
              <a:rPr u="sng">
                <a:hlinkClick r:id="rId3" invalidUrl="" action="" tgtFrame="" tooltip="" history="1" highlightClick="0" endSnd="0"/>
              </a:rPr>
              <a:t>vision.hyphy.org</a:t>
            </a:r>
          </a:p>
        </p:txBody>
      </p:sp>
      <p:sp>
        <p:nvSpPr>
          <p:cNvPr id="630" name="Line"/>
          <p:cNvSpPr/>
          <p:nvPr/>
        </p:nvSpPr>
        <p:spPr>
          <a:xfrm flipH="1">
            <a:off x="5046727" y="7530206"/>
            <a:ext cx="1113144" cy="1381566"/>
          </a:xfrm>
          <a:prstGeom prst="line">
            <a:avLst/>
          </a:prstGeom>
          <a:ln w="88900">
            <a:solidFill>
              <a:srgbClr val="000000"/>
            </a:solidFill>
            <a:miter lim="400000"/>
            <a:tailEnd type="triangle"/>
          </a:ln>
        </p:spPr>
        <p:txBody>
          <a:bodyPr lIns="50800" tIns="50800" rIns="50800" bIns="50800" anchor="ctr"/>
          <a:lstStyle/>
          <a:p>
            <a:pPr/>
          </a:p>
        </p:txBody>
      </p:sp>
      <p:sp>
        <p:nvSpPr>
          <p:cNvPr id="631" name="Line"/>
          <p:cNvSpPr/>
          <p:nvPr/>
        </p:nvSpPr>
        <p:spPr>
          <a:xfrm>
            <a:off x="6337723" y="7528672"/>
            <a:ext cx="1052926" cy="1383663"/>
          </a:xfrm>
          <a:prstGeom prst="line">
            <a:avLst/>
          </a:prstGeom>
          <a:ln w="88900">
            <a:solidFill>
              <a:srgbClr val="000000"/>
            </a:solidFill>
            <a:miter lim="400000"/>
            <a:tailEnd type="triangle"/>
          </a:ln>
        </p:spPr>
        <p:txBody>
          <a:bodyPr lIns="50800" tIns="50800" rIns="50800" bIns="50800" anchor="ctr"/>
          <a:lstStyle/>
          <a:p>
            <a:pPr/>
          </a:p>
        </p:txBody>
      </p:sp>
      <p:sp>
        <p:nvSpPr>
          <p:cNvPr id="632" name="Line"/>
          <p:cNvSpPr/>
          <p:nvPr/>
        </p:nvSpPr>
        <p:spPr>
          <a:xfrm flipH="1">
            <a:off x="15645871" y="9316731"/>
            <a:ext cx="1113144" cy="1381567"/>
          </a:xfrm>
          <a:prstGeom prst="line">
            <a:avLst/>
          </a:prstGeom>
          <a:ln w="88900">
            <a:solidFill>
              <a:srgbClr val="000000"/>
            </a:solidFill>
            <a:miter lim="400000"/>
            <a:tailEnd type="triangle"/>
          </a:ln>
        </p:spPr>
        <p:txBody>
          <a:bodyPr lIns="50800" tIns="50800" rIns="50800" bIns="50800" anchor="ctr"/>
          <a:lstStyle/>
          <a:p>
            <a:pPr/>
          </a:p>
        </p:txBody>
      </p:sp>
      <p:sp>
        <p:nvSpPr>
          <p:cNvPr id="633" name="Line"/>
          <p:cNvSpPr/>
          <p:nvPr/>
        </p:nvSpPr>
        <p:spPr>
          <a:xfrm>
            <a:off x="16936867" y="9315198"/>
            <a:ext cx="1052927" cy="1383663"/>
          </a:xfrm>
          <a:prstGeom prst="line">
            <a:avLst/>
          </a:prstGeom>
          <a:ln w="88900">
            <a:solidFill>
              <a:srgbClr val="000000"/>
            </a:solidFill>
            <a:miter lim="400000"/>
            <a:tailEnd type="triangle"/>
          </a:ln>
        </p:spPr>
        <p:txBody>
          <a:bodyPr lIns="50800" tIns="50800" rIns="50800" bIns="50800" anchor="ctr"/>
          <a:lstStyle/>
          <a:p>
            <a:pPr/>
          </a:p>
        </p:txBody>
      </p:sp>
      <p:pic>
        <p:nvPicPr>
          <p:cNvPr id="634" name="Unknown.jpeg" descr="Unknown.jpeg"/>
          <p:cNvPicPr>
            <a:picLocks noChangeAspect="1"/>
          </p:cNvPicPr>
          <p:nvPr/>
        </p:nvPicPr>
        <p:blipFill>
          <a:blip r:embed="rId4">
            <a:extLst/>
          </a:blip>
          <a:stretch>
            <a:fillRect/>
          </a:stretch>
        </p:blipFill>
        <p:spPr>
          <a:xfrm>
            <a:off x="18307367" y="9936312"/>
            <a:ext cx="2203009" cy="1710572"/>
          </a:xfrm>
          <a:prstGeom prst="rect">
            <a:avLst/>
          </a:prstGeom>
          <a:ln w="12700">
            <a:miter lim="400000"/>
          </a:ln>
        </p:spPr>
      </p:pic>
      <p:pic>
        <p:nvPicPr>
          <p:cNvPr id="635" name="Unknown.png" descr="Unknown.png"/>
          <p:cNvPicPr>
            <a:picLocks noChangeAspect="1"/>
          </p:cNvPicPr>
          <p:nvPr/>
        </p:nvPicPr>
        <p:blipFill>
          <a:blip r:embed="rId5">
            <a:extLst/>
          </a:blip>
          <a:stretch>
            <a:fillRect/>
          </a:stretch>
        </p:blipFill>
        <p:spPr>
          <a:xfrm>
            <a:off x="20827950" y="9510040"/>
            <a:ext cx="2203009" cy="2563116"/>
          </a:xfrm>
          <a:prstGeom prst="rect">
            <a:avLst/>
          </a:prstGeom>
          <a:ln w="12700">
            <a:miter lim="400000"/>
          </a:ln>
        </p:spPr>
      </p:pic>
      <p:pic>
        <p:nvPicPr>
          <p:cNvPr id="636" name="Unknown.png" descr="Unknown.png"/>
          <p:cNvPicPr>
            <a:picLocks noChangeAspect="1"/>
          </p:cNvPicPr>
          <p:nvPr/>
        </p:nvPicPr>
        <p:blipFill>
          <a:blip r:embed="rId6">
            <a:extLst/>
          </a:blip>
          <a:stretch>
            <a:fillRect/>
          </a:stretch>
        </p:blipFill>
        <p:spPr>
          <a:xfrm>
            <a:off x="19685396" y="12107063"/>
            <a:ext cx="1484553" cy="1484553"/>
          </a:xfrm>
          <a:prstGeom prst="rect">
            <a:avLst/>
          </a:prstGeom>
          <a:ln w="12700">
            <a:miter lim="400000"/>
          </a:ln>
        </p:spPr>
      </p:pic>
      <p:sp>
        <p:nvSpPr>
          <p:cNvPr id="6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hyphy ~/hyphy-analyses/FitMG94/FitMG94.bf --help…"/>
          <p:cNvSpPr txBox="1"/>
          <p:nvPr/>
        </p:nvSpPr>
        <p:spPr>
          <a:xfrm>
            <a:off x="420933" y="348853"/>
            <a:ext cx="21507169" cy="1225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800">
                <a:solidFill>
                  <a:srgbClr val="000000"/>
                </a:solidFill>
                <a:latin typeface="Menlo Regular"/>
                <a:ea typeface="Menlo Regular"/>
                <a:cs typeface="Menlo Regular"/>
                <a:sym typeface="Menlo Regular"/>
              </a:defRPr>
            </a:pPr>
            <a:r>
              <a:t>$hyphy ~/hyphy-analyses/FitMG94/FitMG94.bf --help</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Available analysis command line options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Use --option VALUE syntax to invoke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If a [required] option is not provided on the command line, the analysis will prompt for its value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[conditionally required] options may or not be required based on the values of other options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rooted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Accept rooted trees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No</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code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Which genetic code should be used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Universal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alignment [required]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An in-frame codon alignment in one of the formats supported by HyPhy</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tree [conditionally required]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A phylogenetic tree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applies to: Please select a tree file for the data:</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type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Model type: global (single dN/dS for all branches) or local (separate dN/dS)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terms.global [computed at run time]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applies to: Model Type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frequencies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Equilibrium frequency estimator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CF3x4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lrt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Perform LRT to test which for dN/dS == 1 (global model only)</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No</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output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Write the resulting JSON to this file (default is to save to the same path as the alignment file + 'MG94.json')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fitter.codon_data_info[terms.json.json] [computed at run time]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save-fit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Save MG94 model fit to this file (default is not to save)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default value: /dev/null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p:txBody>
      </p:sp>
      <p:sp>
        <p:nvSpPr>
          <p:cNvPr id="640" name="https://github.com/veg/hyphy-analyses/"/>
          <p:cNvSpPr txBox="1"/>
          <p:nvPr/>
        </p:nvSpPr>
        <p:spPr>
          <a:xfrm>
            <a:off x="16557898" y="12998344"/>
            <a:ext cx="7642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https://github.com/veg/hyphy-analyses/</a:t>
            </a:r>
          </a:p>
        </p:txBody>
      </p:sp>
      <p:sp>
        <p:nvSpPr>
          <p:cNvPr id="6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hyphy ~/hyphy-analyses/FitMG94/FitMG94.bf --lrt Yes --alignment data/WestNileVirus_NS3.fas…"/>
          <p:cNvSpPr txBox="1"/>
          <p:nvPr/>
        </p:nvSpPr>
        <p:spPr>
          <a:xfrm>
            <a:off x="272348" y="1902660"/>
            <a:ext cx="23373570" cy="905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800">
                <a:solidFill>
                  <a:srgbClr val="000000"/>
                </a:solidFill>
                <a:latin typeface="Menlo Regular"/>
                <a:ea typeface="Menlo Regular"/>
                <a:cs typeface="Menlo Regular"/>
                <a:sym typeface="Menlo Regular"/>
              </a:defRPr>
            </a:pPr>
            <a:r>
              <a:t>$hyphy ~/hyphy-analyses/FitMG94/FitMG94.bf --lrt Yes --alignment data/WestNileVirus_NS3.fas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Analysis Description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Fit an MG94xREV model with several selectable options frequency</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estimator and report the fit results including dN/dS ratios, and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synonymous and non-synonymous branch lengths. v0.2 adds LRT test for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dN/dS !=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__Requirements__: in-frame codon alignment and a phylogenetic tree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__Written by__: Sergei L Kosakovsky Pond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__Contact Information__: spond@temple.edu</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__Analysis Version__: 0.2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rooted: No</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&gt;code –&gt; Universal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&gt;Loaded a multiple sequence alignment with **19** sequences, **619** codons, and **1** partitions from `/Users/sergei/Dropbox/Talks/VEME-2021/data/WestNileVirus_NS3.fas`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&gt;type –&gt; global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&gt;frequencies –&gt; CF3x4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&gt;lrt –&gt; Yes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 Obtaining branch lengths and nucleotide substitution biases under the nucleotide GTR model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latin typeface="Menlo Regular"/>
                <a:ea typeface="Menlo Regular"/>
                <a:cs typeface="Menlo Regular"/>
                <a:sym typeface="Menlo Regular"/>
              </a:defRPr>
            </a:pPr>
            <a:r>
              <a:t>&gt;kill-zero-lengths –&gt; Yes</a:t>
            </a:r>
          </a:p>
        </p:txBody>
      </p:sp>
      <p:sp>
        <p:nvSpPr>
          <p:cNvPr id="644" name="https://github.com/veg/hyphy-analyses/"/>
          <p:cNvSpPr txBox="1"/>
          <p:nvPr/>
        </p:nvSpPr>
        <p:spPr>
          <a:xfrm>
            <a:off x="16557898" y="12998344"/>
            <a:ext cx="7642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https://github.com/veg/hyphy-analyses/</a:t>
            </a:r>
          </a:p>
        </p:txBody>
      </p:sp>
      <p:sp>
        <p:nvSpPr>
          <p:cNvPr id="6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 Deleted 2 zero-length internal branches: `Node1, Node2`…"/>
          <p:cNvSpPr txBox="1"/>
          <p:nvPr/>
        </p:nvSpPr>
        <p:spPr>
          <a:xfrm>
            <a:off x="212674" y="577557"/>
            <a:ext cx="25084668" cy="1200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Deleted 2 zero-length internal branches: `Node1, Node2`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Log(L) = -7745.48, AIC-c = 15577.06 (43 estimated parameters)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1 partition. Total tree length by partition (subs/site)  0.672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Fitting Standard MG94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Log(L) = -6413.46, AIC-c = 12923.31 (48 estimated parameters)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a:t>
            </a:r>
            <a:r>
              <a:rPr b="1" sz="2500"/>
              <a:t>non-synonymous/synonymous rate ratio =   0.0086 (95% profile CI   0.0068-  0.0106)</a:t>
            </a:r>
            <a:endParaRPr b="1" sz="250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Running the likelihood ratio tests for dN/dS=1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&gt;Testing _non-synonymous/synonymous rate ratio_ ==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a:solidFill>
                  <a:srgbClr val="000000"/>
                </a:solidFill>
                <a:latin typeface="Menlo Regular"/>
                <a:ea typeface="Menlo Regular"/>
                <a:cs typeface="Menlo Regular"/>
                <a:sym typeface="Menlo Regular"/>
              </a:defRPr>
            </a:pPr>
            <a:r>
              <a:t>Likelihood ratio test for _non-synonymous/synonymous rate ratio == 1_, **p =   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**Synonymous tree**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HNY1999:0.001081256453028512,NY99_EQHS:0.00106649816840513,NY99_FLAMINGO:0,(((((((RABENSBURG_ISOLATE:1.029888927913287,(WNFCG:0.009422232735390165,SPU116_89:0.006497252142983255)Node11:0.497317793054674)Node9:0.5663849238543818,KUNCG:0.08579616334765416)Node8:0.06828112532356265,(ETHAN4766:0.02340594686858863,(CHIN_01:0.0118388155978261,EG101:0.01478394721830331)Node17:0.007544440407300843)Node15:0.003379513965204242)Node7:0.01817281158535988,(((ITALY_1998_EQUINE:0.00887303413005913,PAAN001:0.007729652361011649)Node22:0.002644276626382983,(RO97_50:0.001612279279163659,VLG_4:0.001062750677413841)Node25:0.002742110200748272)Node21:0.0007107517172592428,KN3829:0.003002207398871611)Node20:0.01077767481707601)Node6:0.009122506962674462,AST99:0.01648683046482152)Node5:0.006360440965550713,PAH001:0.009764197227613279)Node4:0.01061342075646687,IS_98:0.00219787558408969)Node3:0.001024759833708216,MEX03:0.003214366196457822)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**Non-synonymous tree**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HNY1999:2.022605013917642e-05,NY99_EQHS:1.994998075348657e-05,NY99_FLAMINGO:0,(((((((RABENSBURG_ISOLATE:0.01926516603476631,(WNFCG:0.0001762528687761419,SPU116_89:0.0001215380007608477)Node11:0.009302857420415459)Node9:0.01059483144434955,KUNCG:0.001604908342288399)Node8:0.001277270956844269,(ETHAN4766:0.0004378330909313789,(CHIN_01:0.0002214576173852258,EG101:0.0002765494317789341)Node17:0.0001411267692532066)Node15:6.321739742205773e-05)Node7:0.0003399417383968234,(((ITALY_1998_EQUINE:0.0001659795256699084,PAAN001:0.0001445913555237784)Node22:4.946400225152157e-05,(RO97_50:3.015939599470718e-05,VLG_4:1.987987995503712e-05)Node25:5.129408314941099e-05)Node21:1.329536561795865e-05,KN3829:5.615947743729441e-05)Node20:0.0002016078522568319)Node6:0.0001706461799189597,AST99:0.0003084036711952811)Node5:0.0001189788024073028,PAH001:0.0001826496777349691)Node4:0.0001985353056318952,IS_98:4.111359672255053e-05)Node3:1.916922088107983e-05,MEX03:6.012813303738528e-05)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**Combined tree**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HNY1999:0.001101482503167688,NY99_EQHS:0.001086448149158617,NY99_FLAMINGO:0,(((((((RABENSBURG_ISOLATE:1.049154093948055,(WNFCG:0.009598485604166309,SPU116_89:0.006618790143744096)Node11:0.5066206504750898)Node9:0.5769797552987309,KUNCG:0.08740107168994253)Node8:0.06955839628040685,(ETHAN4766:0.02384377995952001,(CHIN_01:0.01206027321521132,EG101:0.01506049665008225)Node17:0.007685567176554043)Node15:0.003442731362626298)Node7:0.01851275332375671,(((ITALY_1998_EQUINE:0.009039013655729039,PAAN001:0.007874243716535429)Node22:0.002693740628634505,(RO97_50:0.001642438675158366,VLG_4:0.001082630557368879)Node25:0.002793404283897683)Node21:0.0007240470828772018,KN3829:0.003058366876308903)Node20:0.01097928266933284)Node6:0.00929315314259342,AST99:0.01679523413601681)Node5:0.006479419767958014,PAH001:0.009946846905348252)Node4:0.01081195606209877,IS_98:0.002238989180812242)Node3:0.001043929054589295,MEX03:0.003274494329495206)</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Writing detailed analysis report to `/Users/sergei/Dropbox/Talks/VEME-current/data/WestNileVirus_NS3.fas.FITTER.json'</a:t>
            </a:r>
          </a:p>
        </p:txBody>
      </p:sp>
      <p:sp>
        <p:nvSpPr>
          <p:cNvPr id="648" name="https://github.com/veg/hyphy-analyses/"/>
          <p:cNvSpPr txBox="1"/>
          <p:nvPr/>
        </p:nvSpPr>
        <p:spPr>
          <a:xfrm>
            <a:off x="16557898" y="12998344"/>
            <a:ext cx="7642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https://github.com/veg/hyphy-analyses/</a:t>
            </a:r>
          </a:p>
        </p:txBody>
      </p:sp>
      <p:sp>
        <p:nvSpPr>
          <p:cNvPr id="6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https://github.com/veg/hyphy-analyses/"/>
          <p:cNvSpPr txBox="1"/>
          <p:nvPr/>
        </p:nvSpPr>
        <p:spPr>
          <a:xfrm>
            <a:off x="16557898" y="12998344"/>
            <a:ext cx="7642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https://github.com/veg/hyphy-analyses/</a:t>
            </a:r>
          </a:p>
        </p:txBody>
      </p:sp>
      <p:sp>
        <p:nvSpPr>
          <p:cNvPr id="652" name="results/WestNileVirus_NS3.fna.FITTER.json"/>
          <p:cNvSpPr txBox="1"/>
          <p:nvPr/>
        </p:nvSpPr>
        <p:spPr>
          <a:xfrm>
            <a:off x="7178641" y="92527"/>
            <a:ext cx="701103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200">
                <a:solidFill>
                  <a:srgbClr val="000000"/>
                </a:solidFill>
                <a:latin typeface="Menlo Regular"/>
                <a:ea typeface="Menlo Regular"/>
                <a:cs typeface="Menlo Regular"/>
                <a:sym typeface="Menlo Regular"/>
              </a:defRPr>
            </a:lvl1pPr>
          </a:lstStyle>
          <a:p>
            <a:pPr>
              <a:defRPr b="0"/>
            </a:pPr>
            <a:r>
              <a:rPr b="1"/>
              <a:t>results/WestNileVirus_NS3.fna.FITTER.json</a:t>
            </a:r>
          </a:p>
        </p:txBody>
      </p:sp>
      <p:pic>
        <p:nvPicPr>
          <p:cNvPr id="653" name="Screen Shot 2022-08-23 at 3.37.21 PM.png" descr="Screen Shot 2022-08-23 at 3.37.21 PM.png"/>
          <p:cNvPicPr>
            <a:picLocks noChangeAspect="1"/>
          </p:cNvPicPr>
          <p:nvPr/>
        </p:nvPicPr>
        <p:blipFill>
          <a:blip r:embed="rId2">
            <a:extLst/>
          </a:blip>
          <a:stretch>
            <a:fillRect/>
          </a:stretch>
        </p:blipFill>
        <p:spPr>
          <a:xfrm>
            <a:off x="1892107" y="645057"/>
            <a:ext cx="17584102" cy="12215747"/>
          </a:xfrm>
          <a:prstGeom prst="rect">
            <a:avLst/>
          </a:prstGeom>
          <a:ln w="12700">
            <a:miter lim="400000"/>
          </a:ln>
        </p:spPr>
      </p:pic>
      <p:sp>
        <p:nvSpPr>
          <p:cNvPr id="654" name="Arrow"/>
          <p:cNvSpPr/>
          <p:nvPr/>
        </p:nvSpPr>
        <p:spPr>
          <a:xfrm>
            <a:off x="547331" y="11232017"/>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657" name="Table 1"/>
          <p:cNvGraphicFramePr/>
          <p:nvPr/>
        </p:nvGraphicFramePr>
        <p:xfrm>
          <a:off x="5251637" y="229788"/>
          <a:ext cx="18829120" cy="433433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165990"/>
                <a:gridCol w="3087332"/>
                <a:gridCol w="2148536"/>
                <a:gridCol w="3712604"/>
                <a:gridCol w="2555302"/>
                <a:gridCol w="3133953"/>
              </a:tblGrid>
              <a:tr h="1089421">
                <a:tc>
                  <a:txBody>
                    <a:bodyPr/>
                    <a:lstStyle/>
                    <a:p>
                      <a:pPr algn="ctr" defTabSz="914400">
                        <a:tabLst>
                          <a:tab pos="1663700" algn="l"/>
                        </a:tabLst>
                        <a:defRPr b="0" sz="1800"/>
                      </a:pPr>
                      <a:r>
                        <a:rPr b="1" sz="4400"/>
                        <a:t>Model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Log 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 p</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dN/dS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LRT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p-value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r>
              <a:tr h="1089421">
                <a:tc>
                  <a:txBody>
                    <a:bodyPr/>
                    <a:lstStyle/>
                    <a:p>
                      <a:pPr algn="ctr" defTabSz="914400">
                        <a:defRPr sz="4200"/>
                      </a:pPr>
                      <a:r>
                        <a:rPr i="1"/>
                        <a:t>Null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-7745.48</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49</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089421">
                <a:tc>
                  <a:txBody>
                    <a:bodyPr/>
                    <a:lstStyle/>
                    <a:p>
                      <a:pPr algn="ctr" defTabSz="914400">
                        <a:defRPr sz="1800"/>
                      </a:pPr>
                      <a:r>
                        <a:rPr sz="4400">
                          <a:latin typeface="Helvetica Neue Light"/>
                          <a:ea typeface="Helvetica Neue Light"/>
                          <a:cs typeface="Helvetica Neue Light"/>
                          <a:sym typeface="Helvetica Neue Light"/>
                        </a:rPr>
                        <a:t>Alternative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-6413.5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50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0.009 [0.007-0.011]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2512.6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658" name="WNV NS3"/>
          <p:cNvSpPr txBox="1"/>
          <p:nvPr/>
        </p:nvSpPr>
        <p:spPr>
          <a:xfrm>
            <a:off x="579573" y="118397"/>
            <a:ext cx="3550690" cy="96997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600">
                <a:solidFill>
                  <a:srgbClr val="000000"/>
                </a:solidFill>
              </a:defRPr>
            </a:lvl1pPr>
          </a:lstStyle>
          <a:p>
            <a:pPr/>
            <a:r>
              <a:t>WNV NS3</a:t>
            </a:r>
          </a:p>
        </p:txBody>
      </p:sp>
      <p:sp>
        <p:nvSpPr>
          <p:cNvPr id="659" name="HIV-1 env"/>
          <p:cNvSpPr txBox="1"/>
          <p:nvPr/>
        </p:nvSpPr>
        <p:spPr>
          <a:xfrm>
            <a:off x="672881" y="4666820"/>
            <a:ext cx="3364074" cy="96997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600">
                <a:solidFill>
                  <a:srgbClr val="000000"/>
                </a:solidFill>
              </a:defRPr>
            </a:lvl1pPr>
          </a:lstStyle>
          <a:p>
            <a:pPr/>
            <a:r>
              <a:t>HIV-1 env</a:t>
            </a:r>
          </a:p>
        </p:txBody>
      </p:sp>
      <p:graphicFrame>
        <p:nvGraphicFramePr>
          <p:cNvPr id="660" name="Table 2"/>
          <p:cNvGraphicFramePr/>
          <p:nvPr/>
        </p:nvGraphicFramePr>
        <p:xfrm>
          <a:off x="5251637" y="4727358"/>
          <a:ext cx="18854520" cy="343501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171617"/>
                <a:gridCol w="3091503"/>
                <a:gridCol w="2151438"/>
                <a:gridCol w="3138186"/>
                <a:gridCol w="3138186"/>
                <a:gridCol w="3138186"/>
              </a:tblGrid>
              <a:tr h="976312">
                <a:tc>
                  <a:txBody>
                    <a:bodyPr/>
                    <a:lstStyle/>
                    <a:p>
                      <a:pPr algn="ctr" defTabSz="914400">
                        <a:tabLst>
                          <a:tab pos="1663700" algn="l"/>
                        </a:tabLst>
                        <a:defRPr b="0" sz="1800"/>
                      </a:pPr>
                      <a:r>
                        <a:rPr b="1" sz="4400"/>
                        <a:t>Model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Log 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 p</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dN/dS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LRT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p-value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r>
              <a:tr h="976312">
                <a:tc>
                  <a:txBody>
                    <a:bodyPr/>
                    <a:lstStyle/>
                    <a:p>
                      <a:pPr algn="ctr" defTabSz="914400">
                        <a:defRPr sz="4200"/>
                      </a:pPr>
                      <a:r>
                        <a:rPr i="1"/>
                        <a:t>Null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-2078.3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40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976312">
                <a:tc>
                  <a:txBody>
                    <a:bodyPr/>
                    <a:lstStyle/>
                    <a:p>
                      <a:pPr algn="ctr" defTabSz="914400">
                        <a:defRPr sz="1800"/>
                      </a:pPr>
                      <a:r>
                        <a:rPr sz="4400">
                          <a:latin typeface="Helvetica Neue Light"/>
                          <a:ea typeface="Helvetica Neue Light"/>
                          <a:cs typeface="Helvetica Neue Light"/>
                          <a:sym typeface="Helvetica Neue Light"/>
                        </a:rPr>
                        <a:t>Alternative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-2078.2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41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1.122 [0.94-1.33]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0.33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661" name="Very strongly conserved"/>
          <p:cNvSpPr txBox="1"/>
          <p:nvPr/>
        </p:nvSpPr>
        <p:spPr>
          <a:xfrm>
            <a:off x="18134691" y="3935658"/>
            <a:ext cx="6043169" cy="721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lvl1pPr>
          </a:lstStyle>
          <a:p>
            <a:pPr/>
            <a:r>
              <a:t>Very strongly conserved</a:t>
            </a:r>
          </a:p>
        </p:txBody>
      </p:sp>
      <p:sp>
        <p:nvSpPr>
          <p:cNvPr id="662" name="Not significantly different from neutral"/>
          <p:cNvSpPr txBox="1"/>
          <p:nvPr/>
        </p:nvSpPr>
        <p:spPr>
          <a:xfrm>
            <a:off x="15021720" y="8219354"/>
            <a:ext cx="8997544"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vl1pPr>
          </a:lstStyle>
          <a:p>
            <a:pPr/>
            <a:r>
              <a:t>Not significantly different from neutral</a:t>
            </a:r>
          </a:p>
        </p:txBody>
      </p:sp>
      <p:sp>
        <p:nvSpPr>
          <p:cNvPr id="663" name="SARS-CoV-2 spike"/>
          <p:cNvSpPr txBox="1"/>
          <p:nvPr/>
        </p:nvSpPr>
        <p:spPr>
          <a:xfrm>
            <a:off x="672881" y="9202537"/>
            <a:ext cx="4305946" cy="1821239"/>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5500">
                <a:solidFill>
                  <a:srgbClr val="000000"/>
                </a:solidFill>
              </a:defRPr>
            </a:lvl1pPr>
          </a:lstStyle>
          <a:p>
            <a:pPr/>
            <a:r>
              <a:t>SARS-CoV-2 spike</a:t>
            </a:r>
          </a:p>
        </p:txBody>
      </p:sp>
      <p:graphicFrame>
        <p:nvGraphicFramePr>
          <p:cNvPr id="664" name="Table 2-1"/>
          <p:cNvGraphicFramePr/>
          <p:nvPr/>
        </p:nvGraphicFramePr>
        <p:xfrm>
          <a:off x="5251636" y="9151435"/>
          <a:ext cx="18854522" cy="343501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171617"/>
                <a:gridCol w="3091503"/>
                <a:gridCol w="2151439"/>
                <a:gridCol w="3138186"/>
                <a:gridCol w="3138186"/>
                <a:gridCol w="3138186"/>
              </a:tblGrid>
              <a:tr h="976312">
                <a:tc>
                  <a:txBody>
                    <a:bodyPr/>
                    <a:lstStyle/>
                    <a:p>
                      <a:pPr algn="ctr" defTabSz="914400">
                        <a:tabLst>
                          <a:tab pos="1663700" algn="l"/>
                        </a:tabLst>
                        <a:defRPr b="0" sz="1800"/>
                      </a:pPr>
                      <a:r>
                        <a:rPr b="1" sz="4400"/>
                        <a:t>Model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Log 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 p</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dN/dS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LRT</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c>
                  <a:txBody>
                    <a:bodyPr/>
                    <a:lstStyle/>
                    <a:p>
                      <a:pPr algn="ctr" defTabSz="914400">
                        <a:tabLst>
                          <a:tab pos="1663700" algn="l"/>
                        </a:tabLst>
                        <a:defRPr b="0" sz="1800"/>
                      </a:pPr>
                      <a:r>
                        <a:rPr b="1" sz="4400"/>
                        <a:t>p-value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BCBCB"/>
                    </a:solidFill>
                  </a:tcPr>
                </a:tc>
              </a:tr>
              <a:tr h="976312">
                <a:tc>
                  <a:txBody>
                    <a:bodyPr/>
                    <a:lstStyle/>
                    <a:p>
                      <a:pPr algn="ctr" defTabSz="914400">
                        <a:defRPr sz="4200"/>
                      </a:pPr>
                      <a:r>
                        <a:rPr i="1"/>
                        <a:t>Null</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-9311.0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176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4400">
                          <a:latin typeface="Helvetica Neue Light"/>
                          <a:ea typeface="Helvetica Neue Light"/>
                          <a:cs typeface="Helvetica Neue Light"/>
                          <a:sym typeface="Helvetica Neue Light"/>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976312">
                <a:tc>
                  <a:txBody>
                    <a:bodyPr/>
                    <a:lstStyle/>
                    <a:p>
                      <a:pPr algn="ctr" defTabSz="914400">
                        <a:defRPr sz="1800"/>
                      </a:pPr>
                      <a:r>
                        <a:rPr sz="4400">
                          <a:latin typeface="Helvetica Neue Light"/>
                          <a:ea typeface="Helvetica Neue Light"/>
                          <a:cs typeface="Helvetica Neue Light"/>
                          <a:sym typeface="Helvetica Neue Light"/>
                        </a:rPr>
                        <a:t>Alternative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-9292.0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177</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0.54 [0.48-0.61]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37.94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1800"/>
                      </a:pPr>
                      <a:r>
                        <a:rPr sz="4400">
                          <a:latin typeface="Helvetica Neue Light"/>
                          <a:ea typeface="Helvetica Neue Light"/>
                          <a:cs typeface="Helvetica Neue Light"/>
                          <a:sym typeface="Helvetica Neue Light"/>
                        </a:rPr>
                        <a:t>~0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
        <p:nvSpPr>
          <p:cNvPr id="665" name="Very strongly conserved"/>
          <p:cNvSpPr txBox="1"/>
          <p:nvPr/>
        </p:nvSpPr>
        <p:spPr>
          <a:xfrm>
            <a:off x="17796618" y="12664222"/>
            <a:ext cx="5773675"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vl1pPr>
          </a:lstStyle>
          <a:p>
            <a:pPr/>
            <a:r>
              <a:t>Very strongly conserved</a:t>
            </a:r>
          </a:p>
        </p:txBody>
      </p:sp>
      <p:sp>
        <p:nvSpPr>
          <p:cNvPr id="6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Mean gene-wide dN/dS estimates"/>
          <p:cNvSpPr txBox="1"/>
          <p:nvPr>
            <p:ph type="title"/>
          </p:nvPr>
        </p:nvSpPr>
        <p:spPr>
          <a:prstGeom prst="rect">
            <a:avLst/>
          </a:prstGeom>
        </p:spPr>
        <p:txBody>
          <a:bodyPr/>
          <a:lstStyle/>
          <a:p>
            <a:pPr/>
            <a:r>
              <a:t>Mean gene-wide dN/dS estimates</a:t>
            </a:r>
          </a:p>
        </p:txBody>
      </p:sp>
      <p:sp>
        <p:nvSpPr>
          <p:cNvPr id="669" name="Are not the way to go, except when you have very small  (2-3 sequence) datasets…"/>
          <p:cNvSpPr txBox="1"/>
          <p:nvPr>
            <p:ph type="body" idx="1"/>
          </p:nvPr>
        </p:nvSpPr>
        <p:spPr>
          <a:xfrm>
            <a:off x="1181073" y="3057984"/>
            <a:ext cx="21971001" cy="9115988"/>
          </a:xfrm>
          <a:prstGeom prst="rect">
            <a:avLst/>
          </a:prstGeom>
        </p:spPr>
        <p:txBody>
          <a:bodyPr/>
          <a:lstStyle/>
          <a:p>
            <a:pPr>
              <a:spcBef>
                <a:spcPts val="2500"/>
              </a:spcBef>
            </a:pPr>
            <a:r>
              <a:t>Are not the way to go, </a:t>
            </a:r>
            <a:r>
              <a:rPr b="1" u="sng"/>
              <a:t>except</a:t>
            </a:r>
            <a:r>
              <a:t> when you have very small </a:t>
            </a:r>
            <a:br/>
            <a:r>
              <a:t>(2-3 sequence) datasets</a:t>
            </a:r>
          </a:p>
          <a:p>
            <a:pPr>
              <a:spcBef>
                <a:spcPts val="2500"/>
              </a:spcBef>
              <a:defRPr b="1"/>
            </a:pPr>
            <a:r>
              <a:t>For example:</a:t>
            </a:r>
          </a:p>
          <a:p>
            <a:pPr lvl="1">
              <a:spcBef>
                <a:spcPts val="2500"/>
              </a:spcBef>
            </a:pPr>
            <a:r>
              <a:t>The humoral arm of the immune system mounts a potent defense against viral infections</a:t>
            </a:r>
          </a:p>
          <a:p>
            <a:pPr lvl="1">
              <a:spcBef>
                <a:spcPts val="2500"/>
              </a:spcBef>
            </a:pPr>
            <a:r>
              <a:t>Existing successful vaccines are based on raising a neutralizing antibody (nAb) response to the pathogen</a:t>
            </a:r>
          </a:p>
          <a:p>
            <a:pPr lvl="1">
              <a:spcBef>
                <a:spcPts val="2500"/>
              </a:spcBef>
            </a:pPr>
            <a:r>
              <a:t>No simple host genetic basis (epitopes) of the specificity of neutralizing antibody responses is known</a:t>
            </a:r>
          </a:p>
          <a:p>
            <a:pPr lvl="1">
              <a:spcBef>
                <a:spcPts val="2500"/>
              </a:spcBef>
            </a:pPr>
            <a:r>
              <a:t>Need to measure these responses</a:t>
            </a:r>
          </a:p>
        </p:txBody>
      </p:sp>
      <p:sp>
        <p:nvSpPr>
          <p:cNvPr id="6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An example of mean dN/dS utility"/>
          <p:cNvSpPr txBox="1"/>
          <p:nvPr>
            <p:ph type="title" idx="4294967295"/>
          </p:nvPr>
        </p:nvSpPr>
        <p:spPr>
          <a:xfrm>
            <a:off x="468464" y="1872131"/>
            <a:ext cx="10906985" cy="740174"/>
          </a:xfrm>
          <a:prstGeom prst="rect">
            <a:avLst/>
          </a:prstGeom>
          <a:solidFill>
            <a:srgbClr val="ED220D"/>
          </a:solidFill>
        </p:spPr>
        <p:txBody>
          <a:bodyPr anchor="ctr"/>
          <a:lstStyle>
            <a:lvl1pPr algn="ctr" defTabSz="825500">
              <a:lnSpc>
                <a:spcPct val="100000"/>
              </a:lnSpc>
              <a:defRPr b="0" spc="0" sz="3400">
                <a:solidFill>
                  <a:srgbClr val="FFFFFF"/>
                </a:solidFill>
                <a:latin typeface="Helvetica Neue Medium"/>
                <a:ea typeface="Helvetica Neue Medium"/>
                <a:cs typeface="Helvetica Neue Medium"/>
                <a:sym typeface="Helvetica Neue Medium"/>
              </a:defRPr>
            </a:lvl1pPr>
          </a:lstStyle>
          <a:p>
            <a:pPr/>
            <a:r>
              <a:t>An example of mean dN/dS utility</a:t>
            </a:r>
          </a:p>
        </p:txBody>
      </p:sp>
      <p:pic>
        <p:nvPicPr>
          <p:cNvPr id="673" name="Image" descr="Image"/>
          <p:cNvPicPr>
            <a:picLocks noChangeAspect="1"/>
          </p:cNvPicPr>
          <p:nvPr/>
        </p:nvPicPr>
        <p:blipFill>
          <a:blip r:embed="rId2">
            <a:extLst/>
          </a:blip>
          <a:stretch>
            <a:fillRect/>
          </a:stretch>
        </p:blipFill>
        <p:spPr>
          <a:xfrm>
            <a:off x="12931609" y="10869752"/>
            <a:ext cx="9973293" cy="2391388"/>
          </a:xfrm>
          <a:prstGeom prst="rect">
            <a:avLst/>
          </a:prstGeom>
          <a:ln w="12700">
            <a:miter lim="400000"/>
          </a:ln>
        </p:spPr>
      </p:pic>
      <p:pic>
        <p:nvPicPr>
          <p:cNvPr id="674" name="Image" descr="Image"/>
          <p:cNvPicPr>
            <a:picLocks noChangeAspect="1"/>
          </p:cNvPicPr>
          <p:nvPr/>
        </p:nvPicPr>
        <p:blipFill>
          <a:blip r:embed="rId3">
            <a:extLst/>
          </a:blip>
          <a:stretch>
            <a:fillRect/>
          </a:stretch>
        </p:blipFill>
        <p:spPr>
          <a:xfrm>
            <a:off x="10668569" y="3514730"/>
            <a:ext cx="13594540" cy="7190934"/>
          </a:xfrm>
          <a:prstGeom prst="rect">
            <a:avLst/>
          </a:prstGeom>
          <a:ln w="12700">
            <a:miter lim="400000"/>
          </a:ln>
        </p:spPr>
      </p:pic>
      <p:sp>
        <p:nvSpPr>
          <p:cNvPr id="675" name="The extent of immune selection pressure drives intra-host evolution in HIV-1"/>
          <p:cNvSpPr/>
          <p:nvPr/>
        </p:nvSpPr>
        <p:spPr>
          <a:xfrm>
            <a:off x="12280354" y="1266280"/>
            <a:ext cx="10906985" cy="1951876"/>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defRPr sz="3900">
                <a:solidFill>
                  <a:srgbClr val="000000"/>
                </a:solidFill>
                <a:latin typeface="Helvetica Neue Medium"/>
                <a:ea typeface="Helvetica Neue Medium"/>
                <a:cs typeface="Helvetica Neue Medium"/>
                <a:sym typeface="Helvetica Neue Medium"/>
              </a:defRPr>
            </a:lvl1pPr>
          </a:lstStyle>
          <a:p>
            <a:pPr/>
            <a:r>
              <a:t>The extent of immune selection pressure drives intra-host evolution in HIV-1</a:t>
            </a:r>
          </a:p>
        </p:txBody>
      </p:sp>
      <p:sp>
        <p:nvSpPr>
          <p:cNvPr id="6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7" name="Slow (S) and Rapid (R)"/>
          <p:cNvSpPr/>
          <p:nvPr/>
        </p:nvSpPr>
        <p:spPr>
          <a:xfrm>
            <a:off x="2558335" y="12102227"/>
            <a:ext cx="6727243" cy="83648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Slow (S) and Rapid (R)</a:t>
            </a:r>
          </a:p>
        </p:txBody>
      </p:sp>
      <p:pic>
        <p:nvPicPr>
          <p:cNvPr id="678" name="Screen Shot 2023-08-17 at 5.17.11 PM.png" descr="Screen Shot 2023-08-17 at 5.17.11 PM.png"/>
          <p:cNvPicPr>
            <a:picLocks noChangeAspect="1"/>
          </p:cNvPicPr>
          <p:nvPr/>
        </p:nvPicPr>
        <p:blipFill>
          <a:blip r:embed="rId4">
            <a:extLst/>
          </a:blip>
          <a:stretch>
            <a:fillRect/>
          </a:stretch>
        </p:blipFill>
        <p:spPr>
          <a:xfrm>
            <a:off x="925077" y="3058316"/>
            <a:ext cx="8686801" cy="85979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Natural Selection"/>
          <p:cNvSpPr txBox="1"/>
          <p:nvPr>
            <p:ph type="title"/>
          </p:nvPr>
        </p:nvSpPr>
        <p:spPr>
          <a:prstGeom prst="rect">
            <a:avLst/>
          </a:prstGeom>
        </p:spPr>
        <p:txBody>
          <a:bodyPr/>
          <a:lstStyle/>
          <a:p>
            <a:pPr/>
            <a:r>
              <a:t>Natural Selection</a:t>
            </a:r>
          </a:p>
        </p:txBody>
      </p:sp>
      <p:sp>
        <p:nvSpPr>
          <p:cNvPr id="401" name="Slide Subtitle"/>
          <p:cNvSpPr txBox="1"/>
          <p:nvPr>
            <p:ph type="body" idx="21"/>
          </p:nvPr>
        </p:nvSpPr>
        <p:spPr>
          <a:prstGeom prst="rect">
            <a:avLst/>
          </a:prstGeom>
        </p:spPr>
        <p:txBody>
          <a:bodyPr/>
          <a:lstStyle/>
          <a:p>
            <a:pPr/>
          </a:p>
        </p:txBody>
      </p:sp>
      <p:sp>
        <p:nvSpPr>
          <p:cNvPr id="402" name="Mutation, recombination and other processes introduce variation into genomes of organisms…"/>
          <p:cNvSpPr txBox="1"/>
          <p:nvPr>
            <p:ph type="body" idx="1"/>
          </p:nvPr>
        </p:nvSpPr>
        <p:spPr>
          <a:prstGeom prst="rect">
            <a:avLst/>
          </a:prstGeom>
        </p:spPr>
        <p:txBody>
          <a:bodyPr numCol="2" spcCol="1098550"/>
          <a:lstStyle/>
          <a:p>
            <a:pPr marL="533400" indent="-533400">
              <a:spcBef>
                <a:spcPts val="2500"/>
              </a:spcBef>
              <a:defRPr sz="4200"/>
            </a:pPr>
            <a:r>
              <a:t>Mutation, recombination and other processes introduce variation into genomes of organisms</a:t>
            </a:r>
          </a:p>
          <a:p>
            <a:pPr marL="533400" indent="-533400">
              <a:spcBef>
                <a:spcPts val="2500"/>
              </a:spcBef>
              <a:defRPr sz="4200"/>
            </a:pPr>
            <a:r>
              <a:t>The fitness of an organism describes how well it can survive/grow/function/replicate in a given environment, or how well it can pass on its genetic material to future generations</a:t>
            </a:r>
          </a:p>
          <a:p>
            <a:pPr marL="609600" indent="-609600">
              <a:spcBef>
                <a:spcPts val="2500"/>
              </a:spcBef>
              <a:defRPr sz="4200"/>
            </a:pPr>
            <a:r>
              <a:t>The same mutation can have different fitness costs in different environments (fitness landscape), and different genetic backgrounds (epistasis)</a:t>
            </a:r>
          </a:p>
          <a:p>
            <a:pPr marL="533400" indent="-533400">
              <a:spcBef>
                <a:spcPts val="2500"/>
              </a:spcBef>
              <a:defRPr sz="4200"/>
            </a:pPr>
            <a:r>
              <a:t>Any particular mutation can be:</a:t>
            </a:r>
          </a:p>
          <a:p>
            <a:pPr lvl="1">
              <a:spcBef>
                <a:spcPts val="2500"/>
              </a:spcBef>
              <a:defRPr sz="4200"/>
            </a:pPr>
            <a:r>
              <a:rPr b="1"/>
              <a:t>Neutral:</a:t>
            </a:r>
            <a:r>
              <a:t> no or little change in fitness (the majority of genetic variation falls into this class according to the neutral theory)</a:t>
            </a:r>
          </a:p>
          <a:p>
            <a:pPr lvl="1">
              <a:spcBef>
                <a:spcPts val="2500"/>
              </a:spcBef>
              <a:defRPr sz="4200"/>
            </a:pPr>
            <a:r>
              <a:rPr b="1">
                <a:solidFill>
                  <a:srgbClr val="FF2600"/>
                </a:solidFill>
              </a:rPr>
              <a:t>Deleterious</a:t>
            </a:r>
            <a:r>
              <a:rPr b="1"/>
              <a:t>:</a:t>
            </a:r>
            <a:r>
              <a:t> reduced fitness</a:t>
            </a:r>
          </a:p>
          <a:p>
            <a:pPr lvl="1">
              <a:spcBef>
                <a:spcPts val="2500"/>
              </a:spcBef>
              <a:defRPr sz="4200"/>
            </a:pPr>
            <a:r>
              <a:rPr b="1">
                <a:solidFill>
                  <a:srgbClr val="008F00"/>
                </a:solidFill>
              </a:rPr>
              <a:t>Adaptive</a:t>
            </a:r>
            <a:r>
              <a:rPr b="1"/>
              <a:t>:</a:t>
            </a:r>
            <a:r>
              <a:t> increased fitness</a:t>
            </a:r>
          </a:p>
        </p:txBody>
      </p:sp>
      <p:sp>
        <p:nvSpPr>
          <p:cNvPr id="403"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But upon closer look, this pattern is highly variable both across a gene and through time."/>
          <p:cNvSpPr txBox="1"/>
          <p:nvPr>
            <p:ph type="title"/>
          </p:nvPr>
        </p:nvSpPr>
        <p:spPr>
          <a:xfrm>
            <a:off x="1206500" y="674489"/>
            <a:ext cx="21971000" cy="1838174"/>
          </a:xfrm>
          <a:prstGeom prst="rect">
            <a:avLst/>
          </a:prstGeom>
        </p:spPr>
        <p:txBody>
          <a:bodyPr/>
          <a:lstStyle>
            <a:lvl1pPr defTabSz="1779987">
              <a:defRPr spc="-124" sz="6205"/>
            </a:lvl1pPr>
          </a:lstStyle>
          <a:p>
            <a:pPr/>
            <a:r>
              <a:t>But upon closer look, this pattern is highly variable both across a gene and through time.</a:t>
            </a:r>
          </a:p>
        </p:txBody>
      </p:sp>
      <p:pic>
        <p:nvPicPr>
          <p:cNvPr id="681" name="Screen Shot 2014-09-11 at 3.35.24 PM.png" descr="Screen Shot 2014-09-11 at 3.35.24 PM.png"/>
          <p:cNvPicPr>
            <a:picLocks noChangeAspect="1"/>
          </p:cNvPicPr>
          <p:nvPr/>
        </p:nvPicPr>
        <p:blipFill>
          <a:blip r:embed="rId2">
            <a:extLst/>
          </a:blip>
          <a:stretch>
            <a:fillRect/>
          </a:stretch>
        </p:blipFill>
        <p:spPr>
          <a:xfrm>
            <a:off x="5178915" y="2488668"/>
            <a:ext cx="14017192" cy="10734885"/>
          </a:xfrm>
          <a:prstGeom prst="rect">
            <a:avLst/>
          </a:prstGeom>
          <a:ln w="12700">
            <a:miter lim="400000"/>
          </a:ln>
        </p:spPr>
      </p:pic>
      <p:sp>
        <p:nvSpPr>
          <p:cNvPr id="682" name="PLoS Pathog 12(1): e1005369. Patient 064"/>
          <p:cNvSpPr txBox="1"/>
          <p:nvPr/>
        </p:nvSpPr>
        <p:spPr>
          <a:xfrm>
            <a:off x="18889809" y="13009016"/>
            <a:ext cx="5914245"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6" sz="1800">
                <a:solidFill>
                  <a:srgbClr val="000000"/>
                </a:solidFill>
                <a:latin typeface="Arial Black"/>
                <a:ea typeface="Arial Black"/>
                <a:cs typeface="Arial Black"/>
                <a:sym typeface="Arial Black"/>
              </a:defRPr>
            </a:lvl1pPr>
          </a:lstStyle>
          <a:p>
            <a:pPr>
              <a:defRPr b="1" spc="-232" sz="11600">
                <a:latin typeface="+mn-lt"/>
                <a:ea typeface="+mn-ea"/>
                <a:cs typeface="+mn-cs"/>
                <a:sym typeface="Helvetica Neue"/>
              </a:defRPr>
            </a:pPr>
            <a:r>
              <a:rPr b="0" spc="-36" sz="1800">
                <a:latin typeface="Arial Black"/>
                <a:ea typeface="Arial Black"/>
                <a:cs typeface="Arial Black"/>
                <a:sym typeface="Arial Black"/>
              </a:rPr>
              <a:t>PLoS Pathog 12(1): e1005369. Patient 064</a:t>
            </a:r>
          </a:p>
        </p:txBody>
      </p:sp>
      <p:sp>
        <p:nvSpPr>
          <p:cNvPr id="6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Break"/>
          <p:cNvSpPr txBox="1"/>
          <p:nvPr>
            <p:ph type="body" sz="half" idx="1"/>
          </p:nvPr>
        </p:nvSpPr>
        <p:spPr>
          <a:prstGeom prst="rect">
            <a:avLst/>
          </a:prstGeom>
        </p:spPr>
        <p:txBody>
          <a:bodyPr/>
          <a:lstStyle/>
          <a:p>
            <a:pPr/>
            <a:r>
              <a:t>Break</a:t>
            </a:r>
          </a:p>
        </p:txBody>
      </p:sp>
      <p:sp>
        <p:nvSpPr>
          <p:cNvPr id="6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election inference as image processing"/>
          <p:cNvSpPr txBox="1"/>
          <p:nvPr>
            <p:ph type="title"/>
          </p:nvPr>
        </p:nvSpPr>
        <p:spPr>
          <a:xfrm>
            <a:off x="596261" y="643647"/>
            <a:ext cx="21971004" cy="1584658"/>
          </a:xfrm>
          <a:prstGeom prst="rect">
            <a:avLst/>
          </a:prstGeom>
        </p:spPr>
        <p:txBody>
          <a:bodyPr/>
          <a:lstStyle>
            <a:lvl1pPr defTabSz="2023821">
              <a:defRPr spc="-192" sz="9628"/>
            </a:lvl1pPr>
          </a:lstStyle>
          <a:p>
            <a:pPr/>
            <a:r>
              <a:t>Selection inference as image processing</a:t>
            </a:r>
          </a:p>
        </p:txBody>
      </p:sp>
      <p:pic>
        <p:nvPicPr>
          <p:cNvPr id="689" name="monkey.png" descr="monkey.png"/>
          <p:cNvPicPr>
            <a:picLocks noChangeAspect="1"/>
          </p:cNvPicPr>
          <p:nvPr/>
        </p:nvPicPr>
        <p:blipFill>
          <a:blip r:embed="rId2">
            <a:extLst/>
          </a:blip>
          <a:stretch>
            <a:fillRect/>
          </a:stretch>
        </p:blipFill>
        <p:spPr>
          <a:xfrm>
            <a:off x="4999485" y="3022788"/>
            <a:ext cx="14073189" cy="8036720"/>
          </a:xfrm>
          <a:prstGeom prst="rect">
            <a:avLst/>
          </a:prstGeom>
          <a:ln w="12700">
            <a:miter lim="400000"/>
          </a:ln>
        </p:spPr>
      </p:pic>
      <p:sp>
        <p:nvSpPr>
          <p:cNvPr id="690" name="Line"/>
          <p:cNvSpPr/>
          <p:nvPr/>
        </p:nvSpPr>
        <p:spPr>
          <a:xfrm>
            <a:off x="5104209" y="11322843"/>
            <a:ext cx="13961268"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691" name="Sites"/>
          <p:cNvSpPr txBox="1"/>
          <p:nvPr/>
        </p:nvSpPr>
        <p:spPr>
          <a:xfrm>
            <a:off x="18120213" y="11354109"/>
            <a:ext cx="1073761"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692" name="Line"/>
          <p:cNvSpPr/>
          <p:nvPr/>
        </p:nvSpPr>
        <p:spPr>
          <a:xfrm flipV="1">
            <a:off x="4816077" y="2973395"/>
            <a:ext cx="1" cy="8056710"/>
          </a:xfrm>
          <a:prstGeom prst="line">
            <a:avLst/>
          </a:prstGeom>
          <a:ln w="25400">
            <a:solidFill>
              <a:srgbClr val="000000"/>
            </a:solidFill>
            <a:miter lim="400000"/>
            <a:headEnd type="oval"/>
            <a:tailEnd type="oval"/>
          </a:ln>
        </p:spPr>
        <p:txBody>
          <a:bodyPr lIns="50800" tIns="50800" rIns="50800" bIns="50800" anchor="ctr"/>
          <a:lstStyle/>
          <a:p>
            <a:pPr/>
          </a:p>
        </p:txBody>
      </p:sp>
      <p:sp>
        <p:nvSpPr>
          <p:cNvPr id="693" name="Branches"/>
          <p:cNvSpPr txBox="1"/>
          <p:nvPr/>
        </p:nvSpPr>
        <p:spPr>
          <a:xfrm rot="16200000">
            <a:off x="3468249" y="9639609"/>
            <a:ext cx="1945565"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pSp>
        <p:nvGrpSpPr>
          <p:cNvPr id="700" name="Group"/>
          <p:cNvGrpSpPr/>
          <p:nvPr/>
        </p:nvGrpSpPr>
        <p:grpSpPr>
          <a:xfrm>
            <a:off x="4351999" y="4177248"/>
            <a:ext cx="18406572" cy="9174612"/>
            <a:chOff x="-22515" y="441901"/>
            <a:chExt cx="18406571" cy="9174611"/>
          </a:xfrm>
        </p:grpSpPr>
        <p:grpSp>
          <p:nvGrpSpPr>
            <p:cNvPr id="698" name="Group"/>
            <p:cNvGrpSpPr/>
            <p:nvPr/>
          </p:nvGrpSpPr>
          <p:grpSpPr>
            <a:xfrm>
              <a:off x="-22516" y="441901"/>
              <a:ext cx="10441528" cy="8085097"/>
              <a:chOff x="-2071687" y="1825841"/>
              <a:chExt cx="10441527" cy="8085096"/>
            </a:xfrm>
          </p:grpSpPr>
          <p:pic>
            <p:nvPicPr>
              <p:cNvPr id="694" name="Screen Shot 2014-09-09 at 4.07.36 PM.png" descr="Screen Shot 2014-09-09 at 4.07.36 PM.png"/>
              <p:cNvPicPr>
                <a:picLocks noChangeAspect="1"/>
              </p:cNvPicPr>
              <p:nvPr/>
            </p:nvPicPr>
            <p:blipFill>
              <a:blip r:embed="rId3">
                <a:extLst/>
              </a:blip>
              <a:stretch>
                <a:fillRect/>
              </a:stretch>
            </p:blipFill>
            <p:spPr>
              <a:xfrm>
                <a:off x="-2071688" y="5822156"/>
                <a:ext cx="3894079" cy="4088783"/>
              </a:xfrm>
              <a:prstGeom prst="rect">
                <a:avLst/>
              </a:prstGeom>
              <a:ln w="12700" cap="flat">
                <a:noFill/>
                <a:miter lim="400000"/>
              </a:ln>
              <a:effectLst/>
            </p:spPr>
          </p:pic>
          <p:sp>
            <p:nvSpPr>
              <p:cNvPr id="695" name="Line"/>
              <p:cNvSpPr/>
              <p:nvPr/>
            </p:nvSpPr>
            <p:spPr>
              <a:xfrm flipV="1">
                <a:off x="1497676" y="1825841"/>
                <a:ext cx="5890874" cy="4123424"/>
              </a:xfrm>
              <a:prstGeom prst="line">
                <a:avLst/>
              </a:prstGeom>
              <a:noFill/>
              <a:ln w="88900" cap="flat">
                <a:solidFill>
                  <a:srgbClr val="FFFFFF"/>
                </a:solidFill>
                <a:prstDash val="solid"/>
                <a:miter lim="400000"/>
                <a:tailEnd type="triangle" w="med" len="med"/>
              </a:ln>
              <a:effectLst/>
            </p:spPr>
            <p:txBody>
              <a:bodyPr wrap="square" lIns="50800" tIns="50800" rIns="50800" bIns="50800" numCol="1" anchor="ctr">
                <a:noAutofit/>
              </a:bodyPr>
              <a:lstStyle/>
              <a:p>
                <a:pPr/>
              </a:p>
            </p:txBody>
          </p:sp>
          <p:sp>
            <p:nvSpPr>
              <p:cNvPr id="696" name="Rectangle"/>
              <p:cNvSpPr/>
              <p:nvPr/>
            </p:nvSpPr>
            <p:spPr>
              <a:xfrm>
                <a:off x="7600281" y="1841238"/>
                <a:ext cx="769559" cy="576409"/>
              </a:xfrm>
              <a:prstGeom prst="rect">
                <a:avLst/>
              </a:prstGeom>
              <a:noFill/>
              <a:ln w="889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97" name="Line"/>
              <p:cNvSpPr/>
              <p:nvPr/>
            </p:nvSpPr>
            <p:spPr>
              <a:xfrm flipH="1">
                <a:off x="1536369" y="8480146"/>
                <a:ext cx="1510750" cy="1"/>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aphicFrame>
          <p:nvGraphicFramePr>
            <p:cNvPr id="699" name="Table 1"/>
            <p:cNvGraphicFramePr/>
            <p:nvPr/>
          </p:nvGraphicFramePr>
          <p:xfrm>
            <a:off x="9228126" y="7411919"/>
            <a:ext cx="9155931" cy="220459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32471"/>
                  <a:gridCol w="7923458"/>
                </a:tblGrid>
                <a:tr h="110229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c>
                    <a:txBody>
                      <a:bodyPr/>
                      <a:lstStyle/>
                      <a:p>
                        <a:pPr algn="l" defTabSz="914400">
                          <a:defRPr sz="1800"/>
                        </a:pPr>
                        <a:r>
                          <a:rPr sz="3600">
                            <a:latin typeface="Helvetica Light"/>
                            <a:ea typeface="Helvetica Light"/>
                            <a:cs typeface="Helvetica Light"/>
                            <a:sym typeface="Helvetica Light"/>
                          </a:rPr>
                          <a:t>Pixel</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02296">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5"/>
                        <a:srcRect l="0" t="0" r="0" b="0"/>
                        <a:stretch>
                          <a:fillRect/>
                        </a:stretch>
                      </a:blipFill>
                    </a:tcPr>
                  </a:tc>
                  <a:tc>
                    <a:txBody>
                      <a:bodyPr/>
                      <a:lstStyle/>
                      <a:p>
                        <a:pPr algn="l" defTabSz="914400">
                          <a:defRPr sz="1800"/>
                        </a:pPr>
                        <a:r>
                          <a:rPr sz="3600">
                            <a:latin typeface="Helvetica Light"/>
                            <a:ea typeface="Helvetica Light"/>
                            <a:cs typeface="Helvetica Light"/>
                            <a:sym typeface="Helvetica Light"/>
                          </a:rPr>
                          <a:t>Evolutionary process along a single branch at a single site</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pSp>
      <p:sp>
        <p:nvSpPr>
          <p:cNvPr id="701" name="Slide Number"/>
          <p:cNvSpPr txBox="1"/>
          <p:nvPr>
            <p:ph type="sldNum" sz="quarter" idx="2"/>
          </p:nvPr>
        </p:nvSpPr>
        <p:spPr>
          <a:xfrm>
            <a:off x="11959132" y="12989932"/>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2" presetID="15" grpId="1" fill="hold">
                                  <p:stCondLst>
                                    <p:cond delay="0"/>
                                  </p:stCondLst>
                                  <p:iterate type="el" backwards="0">
                                    <p:tmAbs val="0"/>
                                  </p:iterate>
                                  <p:childTnLst>
                                    <p:set>
                                      <p:cBhvr>
                                        <p:cTn id="6" fill="hold"/>
                                        <p:tgtEl>
                                          <p:spTgt spid="700"/>
                                        </p:tgtEl>
                                        <p:attrNameLst>
                                          <p:attrName>style.visibility</p:attrName>
                                        </p:attrNameLst>
                                      </p:cBhvr>
                                      <p:to>
                                        <p:strVal val="visible"/>
                                      </p:to>
                                    </p:set>
                                    <p:anim calcmode="lin" valueType="num">
                                      <p:cBhvr>
                                        <p:cTn id="7" dur="500" fill="hold"/>
                                        <p:tgtEl>
                                          <p:spTgt spid="700"/>
                                        </p:tgtEl>
                                        <p:attrNameLst>
                                          <p:attrName>ppt_w</p:attrName>
                                        </p:attrNameLst>
                                      </p:cBhvr>
                                      <p:tavLst>
                                        <p:tav tm="0">
                                          <p:val>
                                            <p:fltVal val="0"/>
                                          </p:val>
                                        </p:tav>
                                        <p:tav tm="100000">
                                          <p:val>
                                            <p:strVal val="#ppt_w"/>
                                          </p:val>
                                        </p:tav>
                                      </p:tavLst>
                                    </p:anim>
                                    <p:anim calcmode="lin" valueType="num">
                                      <p:cBhvr>
                                        <p:cTn id="8" dur="500" fill="hold"/>
                                        <p:tgtEl>
                                          <p:spTgt spid="700"/>
                                        </p:tgtEl>
                                        <p:attrNameLst>
                                          <p:attrName>ppt_h</p:attrName>
                                        </p:attrNameLst>
                                      </p:cBhvr>
                                      <p:tavLst>
                                        <p:tav tm="0">
                                          <p:val>
                                            <p:fltVal val="0"/>
                                          </p:val>
                                        </p:tav>
                                        <p:tav tm="100000">
                                          <p:val>
                                            <p:strVal val="#ppt_h"/>
                                          </p:val>
                                        </p:tav>
                                      </p:tavLst>
                                    </p:anim>
                                    <p:anim calcmode="lin" valueType="num">
                                      <p:cBhvr>
                                        <p:cTn id="9" dur="500" fill="hold"/>
                                        <p:tgtEl>
                                          <p:spTgt spid="700"/>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70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0"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Forget about the color"/>
          <p:cNvSpPr txBox="1"/>
          <p:nvPr>
            <p:ph type="title" idx="4294967295"/>
          </p:nvPr>
        </p:nvSpPr>
        <p:spPr>
          <a:xfrm>
            <a:off x="1206500" y="951268"/>
            <a:ext cx="10477500" cy="1563332"/>
          </a:xfrm>
          <a:prstGeom prst="rect">
            <a:avLst/>
          </a:prstGeom>
        </p:spPr>
        <p:txBody>
          <a:bodyPr/>
          <a:lstStyle>
            <a:lvl1pPr>
              <a:defRPr spc="-91" sz="4600"/>
            </a:lvl1pPr>
          </a:lstStyle>
          <a:p>
            <a:pPr/>
            <a:r>
              <a:t>Forget about the color</a:t>
            </a:r>
          </a:p>
        </p:txBody>
      </p:sp>
      <p:sp>
        <p:nvSpPr>
          <p:cNvPr id="704"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05"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06"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07"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08" name="Table 1"/>
          <p:cNvGraphicFramePr/>
          <p:nvPr/>
        </p:nvGraphicFramePr>
        <p:xfrm>
          <a:off x="4250856" y="10871051"/>
          <a:ext cx="13527972" cy="220459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976196"/>
                <a:gridCol w="4579466"/>
                <a:gridCol w="7972308"/>
              </a:tblGrid>
              <a:tr h="110229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Intensity/brightness</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algn="l" defTabSz="914400">
                        <a:defRPr sz="1800"/>
                      </a:pPr>
                      <a:r>
                        <a:rPr sz="3000">
                          <a:latin typeface="Helvetica Light"/>
                          <a:ea typeface="Helvetica Light"/>
                          <a:cs typeface="Helvetica Light"/>
                          <a:sym typeface="Helvetica Light"/>
                        </a:rPr>
                        <a:t>Color</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0229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Evolutionary rate (dN/dS)</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algn="l" defTabSz="914400">
                        <a:defRPr sz="1800"/>
                      </a:pPr>
                      <a:r>
                        <a:rPr sz="3000">
                          <a:latin typeface="Helvetica Light"/>
                          <a:ea typeface="Helvetica Light"/>
                          <a:cs typeface="Helvetica Light"/>
                          <a:sym typeface="Helvetica Light"/>
                        </a:rPr>
                        <a:t>Type of evolutionary/function/property change</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pic>
        <p:nvPicPr>
          <p:cNvPr id="709" name="graysale.png" descr="graysale.png"/>
          <p:cNvPicPr>
            <a:picLocks noChangeAspect="1"/>
          </p:cNvPicPr>
          <p:nvPr/>
        </p:nvPicPr>
        <p:blipFill>
          <a:blip r:embed="rId4">
            <a:extLst/>
          </a:blip>
          <a:stretch>
            <a:fillRect/>
          </a:stretch>
        </p:blipFill>
        <p:spPr>
          <a:xfrm>
            <a:off x="5030390" y="1895116"/>
            <a:ext cx="14073188" cy="8036720"/>
          </a:xfrm>
          <a:prstGeom prst="rect">
            <a:avLst/>
          </a:prstGeom>
          <a:ln w="12700">
            <a:miter lim="400000"/>
          </a:ln>
        </p:spPr>
      </p:pic>
      <p:sp>
        <p:nvSpPr>
          <p:cNvPr id="710"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Evolution is largely unobserved and noisy"/>
          <p:cNvSpPr txBox="1"/>
          <p:nvPr>
            <p:ph type="title" idx="4294967295"/>
          </p:nvPr>
        </p:nvSpPr>
        <p:spPr>
          <a:xfrm>
            <a:off x="1206500" y="342131"/>
            <a:ext cx="10477500" cy="1435101"/>
          </a:xfrm>
          <a:prstGeom prst="rect">
            <a:avLst/>
          </a:prstGeom>
        </p:spPr>
        <p:txBody>
          <a:bodyPr/>
          <a:lstStyle>
            <a:lvl1pPr>
              <a:defRPr spc="-84" sz="4200"/>
            </a:lvl1pPr>
          </a:lstStyle>
          <a:p>
            <a:pPr/>
            <a:r>
              <a:t>Evolution is largely unobserved and noisy</a:t>
            </a:r>
          </a:p>
        </p:txBody>
      </p:sp>
      <p:sp>
        <p:nvSpPr>
          <p:cNvPr id="713"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14"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15"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16"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17" name="Table 1"/>
          <p:cNvGraphicFramePr/>
          <p:nvPr/>
        </p:nvGraphicFramePr>
        <p:xfrm>
          <a:off x="4250856" y="10871051"/>
          <a:ext cx="11281545" cy="220459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18598"/>
                <a:gridCol w="9762946"/>
              </a:tblGrid>
              <a:tr h="110229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Visual noise </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0229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Saturation, missing data, model misspecification, sampling variation</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718" name="Table 2"/>
          <p:cNvGraphicFramePr/>
          <p:nvPr/>
        </p:nvGraphicFramePr>
        <p:xfrm>
          <a:off x="5012531" y="1785937"/>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pic>
        <p:nvPicPr>
          <p:cNvPr id="719" name="random1_pixel.png" descr="random1_pixel.png"/>
          <p:cNvPicPr>
            <a:picLocks noChangeAspect="1"/>
          </p:cNvPicPr>
          <p:nvPr/>
        </p:nvPicPr>
        <p:blipFill>
          <a:blip r:embed="rId5">
            <a:extLst/>
          </a:blip>
          <a:stretch>
            <a:fillRect/>
          </a:stretch>
        </p:blipFill>
        <p:spPr>
          <a:xfrm>
            <a:off x="3048000" y="1785937"/>
            <a:ext cx="1143000" cy="1143001"/>
          </a:xfrm>
          <a:prstGeom prst="rect">
            <a:avLst/>
          </a:prstGeom>
          <a:ln w="12700">
            <a:miter lim="400000"/>
          </a:ln>
        </p:spPr>
      </p:pic>
      <p:sp>
        <p:nvSpPr>
          <p:cNvPr id="720" name="Line"/>
          <p:cNvSpPr/>
          <p:nvPr/>
        </p:nvSpPr>
        <p:spPr>
          <a:xfrm flipH="1">
            <a:off x="4280296" y="2043689"/>
            <a:ext cx="653078" cy="653077"/>
          </a:xfrm>
          <a:prstGeom prst="line">
            <a:avLst/>
          </a:prstGeom>
          <a:ln w="25400">
            <a:solidFill>
              <a:srgbClr val="000000"/>
            </a:solidFill>
            <a:miter lim="400000"/>
            <a:tailEnd type="triangle"/>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sp>
        <p:nvSpPr>
          <p:cNvPr id="721" name="Square"/>
          <p:cNvSpPr/>
          <p:nvPr/>
        </p:nvSpPr>
        <p:spPr>
          <a:xfrm>
            <a:off x="5021460" y="1893093"/>
            <a:ext cx="89298" cy="89298"/>
          </a:xfrm>
          <a:prstGeom prst="rect">
            <a:avLst/>
          </a:prstGeom>
          <a:ln w="25400">
            <a:solidFill>
              <a:srgbClr val="FF2600"/>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5500">
              <a:defRPr sz="3200">
                <a:solidFill>
                  <a:srgbClr val="FFFFFF"/>
                </a:solidFill>
                <a:latin typeface="Helvetica Light"/>
                <a:ea typeface="Helvetica Light"/>
                <a:cs typeface="Helvetica Light"/>
                <a:sym typeface="Helvetica Light"/>
              </a:defRPr>
            </a:pPr>
          </a:p>
        </p:txBody>
      </p:sp>
      <p:sp>
        <p:nvSpPr>
          <p:cNvPr id="722"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Evolution is largely unobserved and noisy (another replicate)"/>
          <p:cNvSpPr txBox="1"/>
          <p:nvPr>
            <p:ph type="title" idx="4294967295"/>
          </p:nvPr>
        </p:nvSpPr>
        <p:spPr>
          <a:xfrm>
            <a:off x="1181073" y="554667"/>
            <a:ext cx="21771821" cy="2766150"/>
          </a:xfrm>
          <a:prstGeom prst="rect">
            <a:avLst/>
          </a:prstGeom>
        </p:spPr>
        <p:txBody>
          <a:bodyPr/>
          <a:lstStyle>
            <a:lvl1pPr>
              <a:defRPr spc="-100" sz="5000"/>
            </a:lvl1pPr>
          </a:lstStyle>
          <a:p>
            <a:pPr/>
            <a:r>
              <a:t>Evolution is largely unobserved and noisy (another replicate)</a:t>
            </a:r>
          </a:p>
        </p:txBody>
      </p:sp>
      <p:sp>
        <p:nvSpPr>
          <p:cNvPr id="725"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26"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27"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28"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29" name="Table 1"/>
          <p:cNvGraphicFramePr/>
          <p:nvPr/>
        </p:nvGraphicFramePr>
        <p:xfrm>
          <a:off x="4250856" y="10871051"/>
          <a:ext cx="11281545" cy="220459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18598"/>
                <a:gridCol w="9762946"/>
              </a:tblGrid>
              <a:tr h="110229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Visual noise </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0229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Saturation, missing data, model misspecification, sampling variation</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730" name="Table 2"/>
          <p:cNvGraphicFramePr/>
          <p:nvPr/>
        </p:nvGraphicFramePr>
        <p:xfrm>
          <a:off x="5012531" y="1785937"/>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sp>
        <p:nvSpPr>
          <p:cNvPr id="731" name="Line"/>
          <p:cNvSpPr/>
          <p:nvPr/>
        </p:nvSpPr>
        <p:spPr>
          <a:xfrm flipH="1">
            <a:off x="4280296" y="2043689"/>
            <a:ext cx="653078" cy="653077"/>
          </a:xfrm>
          <a:prstGeom prst="line">
            <a:avLst/>
          </a:prstGeom>
          <a:ln w="25400">
            <a:solidFill>
              <a:srgbClr val="000000"/>
            </a:solidFill>
            <a:miter lim="400000"/>
            <a:tailEnd type="triangle"/>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sp>
        <p:nvSpPr>
          <p:cNvPr id="732" name="Square"/>
          <p:cNvSpPr/>
          <p:nvPr/>
        </p:nvSpPr>
        <p:spPr>
          <a:xfrm>
            <a:off x="5021460" y="1893093"/>
            <a:ext cx="89298" cy="89298"/>
          </a:xfrm>
          <a:prstGeom prst="rect">
            <a:avLst/>
          </a:prstGeom>
          <a:ln w="25400">
            <a:solidFill>
              <a:srgbClr val="FF2600"/>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5500">
              <a:defRPr sz="3200">
                <a:solidFill>
                  <a:srgbClr val="FFFFFF"/>
                </a:solidFill>
                <a:latin typeface="Helvetica Light"/>
                <a:ea typeface="Helvetica Light"/>
                <a:cs typeface="Helvetica Light"/>
                <a:sym typeface="Helvetica Light"/>
              </a:defRPr>
            </a:pPr>
          </a:p>
        </p:txBody>
      </p:sp>
      <p:pic>
        <p:nvPicPr>
          <p:cNvPr id="733" name="random2_pixel.png" descr="random2_pixel.png"/>
          <p:cNvPicPr>
            <a:picLocks noChangeAspect="1"/>
          </p:cNvPicPr>
          <p:nvPr/>
        </p:nvPicPr>
        <p:blipFill>
          <a:blip r:embed="rId5">
            <a:extLst/>
          </a:blip>
          <a:stretch>
            <a:fillRect/>
          </a:stretch>
        </p:blipFill>
        <p:spPr>
          <a:xfrm>
            <a:off x="3048000" y="1792413"/>
            <a:ext cx="1143000" cy="1143001"/>
          </a:xfrm>
          <a:prstGeom prst="rect">
            <a:avLst/>
          </a:prstGeom>
          <a:ln w="12700">
            <a:miter lim="400000"/>
          </a:ln>
        </p:spPr>
      </p:pic>
      <p:sp>
        <p:nvSpPr>
          <p:cNvPr id="734"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Evolution is largely unobserved and noisy (another replicate)"/>
          <p:cNvSpPr txBox="1"/>
          <p:nvPr>
            <p:ph type="title" idx="4294967295"/>
          </p:nvPr>
        </p:nvSpPr>
        <p:spPr>
          <a:xfrm>
            <a:off x="1183984" y="508945"/>
            <a:ext cx="21031166" cy="1435101"/>
          </a:xfrm>
          <a:prstGeom prst="rect">
            <a:avLst/>
          </a:prstGeom>
        </p:spPr>
        <p:txBody>
          <a:bodyPr/>
          <a:lstStyle>
            <a:lvl1pPr>
              <a:defRPr spc="-100" sz="5000"/>
            </a:lvl1pPr>
          </a:lstStyle>
          <a:p>
            <a:pPr/>
            <a:r>
              <a:t>Evolution is largely unobserved and noisy (another replicate)</a:t>
            </a:r>
          </a:p>
        </p:txBody>
      </p:sp>
      <p:sp>
        <p:nvSpPr>
          <p:cNvPr id="737"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38"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39"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40"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41" name="Table 1"/>
          <p:cNvGraphicFramePr/>
          <p:nvPr/>
        </p:nvGraphicFramePr>
        <p:xfrm>
          <a:off x="4250856" y="10871051"/>
          <a:ext cx="11281545" cy="220459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18598"/>
                <a:gridCol w="9762946"/>
              </a:tblGrid>
              <a:tr h="110229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Visual noise </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0229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1800"/>
                      </a:pPr>
                      <a:r>
                        <a:rPr sz="3000">
                          <a:latin typeface="Helvetica Light"/>
                          <a:ea typeface="Helvetica Light"/>
                          <a:cs typeface="Helvetica Light"/>
                          <a:sym typeface="Helvetica Light"/>
                        </a:rPr>
                        <a:t>Saturation, missing data, model misspecification, sampling variation</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742" name="Table 2"/>
          <p:cNvGraphicFramePr/>
          <p:nvPr/>
        </p:nvGraphicFramePr>
        <p:xfrm>
          <a:off x="5012531" y="1785937"/>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sp>
        <p:nvSpPr>
          <p:cNvPr id="743" name="Line"/>
          <p:cNvSpPr/>
          <p:nvPr/>
        </p:nvSpPr>
        <p:spPr>
          <a:xfrm flipH="1">
            <a:off x="4280296" y="2043689"/>
            <a:ext cx="653078" cy="653077"/>
          </a:xfrm>
          <a:prstGeom prst="line">
            <a:avLst/>
          </a:prstGeom>
          <a:ln w="25400">
            <a:solidFill>
              <a:srgbClr val="000000"/>
            </a:solidFill>
            <a:miter lim="400000"/>
            <a:tailEnd type="triangle"/>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sp>
        <p:nvSpPr>
          <p:cNvPr id="744" name="Square"/>
          <p:cNvSpPr/>
          <p:nvPr/>
        </p:nvSpPr>
        <p:spPr>
          <a:xfrm>
            <a:off x="5021460" y="1893093"/>
            <a:ext cx="89298" cy="89298"/>
          </a:xfrm>
          <a:prstGeom prst="rect">
            <a:avLst/>
          </a:prstGeom>
          <a:ln w="25400">
            <a:solidFill>
              <a:srgbClr val="FF2600"/>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5500">
              <a:defRPr sz="3200">
                <a:solidFill>
                  <a:srgbClr val="FFFFFF"/>
                </a:solidFill>
                <a:latin typeface="Helvetica Light"/>
                <a:ea typeface="Helvetica Light"/>
                <a:cs typeface="Helvetica Light"/>
                <a:sym typeface="Helvetica Light"/>
              </a:defRPr>
            </a:pPr>
          </a:p>
        </p:txBody>
      </p:sp>
      <p:pic>
        <p:nvPicPr>
          <p:cNvPr id="745" name="random3_pixel.png" descr="random3_pixel.png"/>
          <p:cNvPicPr>
            <a:picLocks noChangeAspect="1"/>
          </p:cNvPicPr>
          <p:nvPr/>
        </p:nvPicPr>
        <p:blipFill>
          <a:blip r:embed="rId5">
            <a:extLst/>
          </a:blip>
          <a:stretch>
            <a:fillRect/>
          </a:stretch>
        </p:blipFill>
        <p:spPr>
          <a:xfrm>
            <a:off x="3048000" y="1785937"/>
            <a:ext cx="1143000" cy="1143001"/>
          </a:xfrm>
          <a:prstGeom prst="rect">
            <a:avLst/>
          </a:prstGeom>
          <a:ln w="12700">
            <a:miter lim="400000"/>
          </a:ln>
        </p:spPr>
      </p:pic>
      <p:sp>
        <p:nvSpPr>
          <p:cNvPr id="746"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High local variability…"/>
          <p:cNvSpPr txBox="1"/>
          <p:nvPr>
            <p:ph type="body" idx="1"/>
          </p:nvPr>
        </p:nvSpPr>
        <p:spPr>
          <a:xfrm>
            <a:off x="1206500" y="4340412"/>
            <a:ext cx="21971000" cy="8164104"/>
          </a:xfrm>
          <a:prstGeom prst="rect">
            <a:avLst/>
          </a:prstGeom>
        </p:spPr>
        <p:txBody>
          <a:bodyPr/>
          <a:lstStyle/>
          <a:p>
            <a:pPr marL="304800" indent="-304800">
              <a:buSzPct val="100000"/>
              <a:buBlip>
                <a:blip r:embed="rId2"/>
              </a:buBlip>
            </a:pPr>
            <a:r>
              <a:t> High local variability</a:t>
            </a:r>
          </a:p>
          <a:p>
            <a:pPr marL="304800" indent="-304800">
              <a:buSzPct val="100000"/>
              <a:buBlip>
                <a:blip r:embed="rId2"/>
              </a:buBlip>
            </a:pPr>
            <a:r>
              <a:t> Stable global (monkey) and local (head, tail) patterns, easily discernible</a:t>
            </a:r>
          </a:p>
          <a:p>
            <a:pPr marL="304800" indent="-304800">
              <a:buClr>
                <a:srgbClr val="000000"/>
              </a:buClr>
              <a:buSzPct val="100000"/>
              <a:buBlip>
                <a:blip r:embed="rId3"/>
              </a:buBlip>
            </a:pPr>
          </a:p>
          <a:p>
            <a:pPr marL="304800" indent="-304800">
              <a:buClr>
                <a:srgbClr val="000000"/>
              </a:buClr>
              <a:buSzPct val="100000"/>
              <a:buBlip>
                <a:blip r:embed="rId3"/>
              </a:buBlip>
            </a:pPr>
          </a:p>
          <a:p>
            <a:pPr marL="304800" indent="-304800">
              <a:buClr>
                <a:srgbClr val="000000"/>
              </a:buClr>
              <a:buSzPct val="100000"/>
              <a:buBlip>
                <a:blip r:embed="rId3"/>
              </a:buBlip>
            </a:pPr>
          </a:p>
          <a:p>
            <a:pPr marL="304800" indent="-304800">
              <a:buClr>
                <a:srgbClr val="000000"/>
              </a:buClr>
              <a:buSzPct val="100000"/>
              <a:buBlip>
                <a:blip r:embed="rId3"/>
              </a:buBlip>
            </a:pPr>
            <a:r>
              <a:t>Desired resolution (branch-site) is not attainable</a:t>
            </a:r>
          </a:p>
          <a:p>
            <a:pPr marL="304800" indent="-304800">
              <a:buClr>
                <a:srgbClr val="000000"/>
              </a:buClr>
              <a:buSzPct val="100000"/>
              <a:buBlip>
                <a:blip r:embed="rId3"/>
              </a:buBlip>
            </a:pPr>
            <a:r>
              <a:t>Global (and some local) patterns should be inferable and testable</a:t>
            </a:r>
          </a:p>
          <a:p>
            <a:pPr marL="304800" indent="-304800">
              <a:buClr>
                <a:srgbClr val="000000"/>
              </a:buClr>
              <a:buSzPct val="100000"/>
              <a:buBlip>
                <a:blip r:embed="rId3"/>
              </a:buBlip>
            </a:pPr>
            <a:r>
              <a:t>Statistical inference draws power from sample (and effect) size, need to aggregate data to gain power</a:t>
            </a:r>
          </a:p>
        </p:txBody>
      </p:sp>
      <p:sp>
        <p:nvSpPr>
          <p:cNvPr id="7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Gene-wide selection (mean dN/dS)"/>
          <p:cNvSpPr txBox="1"/>
          <p:nvPr>
            <p:ph type="title" idx="4294967295"/>
          </p:nvPr>
        </p:nvSpPr>
        <p:spPr>
          <a:xfrm>
            <a:off x="1206500" y="1079500"/>
            <a:ext cx="10477500" cy="1435100"/>
          </a:xfrm>
          <a:prstGeom prst="rect">
            <a:avLst/>
          </a:prstGeom>
        </p:spPr>
        <p:txBody>
          <a:bodyPr/>
          <a:lstStyle>
            <a:lvl1pPr>
              <a:defRPr spc="-84" sz="4200"/>
            </a:lvl1pPr>
          </a:lstStyle>
          <a:p>
            <a:pPr/>
            <a:r>
              <a:t>Gene-wide selection (mean dN/dS)</a:t>
            </a:r>
          </a:p>
        </p:txBody>
      </p:sp>
      <p:sp>
        <p:nvSpPr>
          <p:cNvPr id="752"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53"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54"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55"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56" name="Table 1"/>
          <p:cNvGraphicFramePr/>
          <p:nvPr/>
        </p:nvGraphicFramePr>
        <p:xfrm>
          <a:off x="4250856" y="10871051"/>
          <a:ext cx="14037469" cy="198864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889570"/>
                <a:gridCol w="12147897"/>
              </a:tblGrid>
              <a:tr h="994320">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2600">
                          <a:latin typeface="Helvetica Light"/>
                          <a:ea typeface="Helvetica Light"/>
                          <a:cs typeface="Helvetica Light"/>
                          <a:sym typeface="Helvetica Light"/>
                        </a:rPr>
                        <a:t>Is the average color sufficiently “bright”</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994320">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2600">
                          <a:latin typeface="Helvetica Light"/>
                          <a:ea typeface="Helvetica Light"/>
                          <a:cs typeface="Helvetica Light"/>
                          <a:sym typeface="Helvetica Light"/>
                        </a:defRPr>
                      </a:pPr>
                      <a:r>
                        <a:t>Is there evidence that </a:t>
                      </a:r>
                      <a:r>
                        <a:rPr b="1">
                          <a:latin typeface="Helvetica"/>
                          <a:ea typeface="Helvetica"/>
                          <a:cs typeface="Helvetica"/>
                          <a:sym typeface="Helvetica"/>
                        </a:rPr>
                        <a:t>gene-wide dN/dS &gt; 1? </a:t>
                      </a:r>
                      <a:r>
                        <a:t>Aggregate data over the entire alignment, by inferring a single dN/dS parameter from all sites and branches</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757" name="Table 2"/>
          <p:cNvGraphicFramePr/>
          <p:nvPr/>
        </p:nvGraphicFramePr>
        <p:xfrm>
          <a:off x="5012531" y="1785937"/>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sp>
        <p:nvSpPr>
          <p:cNvPr id="758" name="Line"/>
          <p:cNvSpPr/>
          <p:nvPr/>
        </p:nvSpPr>
        <p:spPr>
          <a:xfrm>
            <a:off x="16507536" y="10442898"/>
            <a:ext cx="2275969" cy="1577414"/>
          </a:xfrm>
          <a:prstGeom prst="line">
            <a:avLst/>
          </a:prstGeom>
          <a:ln w="25400">
            <a:solidFill>
              <a:srgbClr val="000000"/>
            </a:solidFill>
            <a:miter lim="400000"/>
            <a:tailEnd type="triangle"/>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pic>
        <p:nvPicPr>
          <p:cNvPr id="759" name="average1.png" descr="average1.png"/>
          <p:cNvPicPr>
            <a:picLocks noChangeAspect="1"/>
          </p:cNvPicPr>
          <p:nvPr/>
        </p:nvPicPr>
        <p:blipFill>
          <a:blip r:embed="rId5">
            <a:extLst/>
          </a:blip>
          <a:stretch>
            <a:fillRect/>
          </a:stretch>
        </p:blipFill>
        <p:spPr>
          <a:xfrm>
            <a:off x="18994328" y="11336447"/>
            <a:ext cx="2286001" cy="2286001"/>
          </a:xfrm>
          <a:prstGeom prst="rect">
            <a:avLst/>
          </a:prstGeom>
          <a:ln w="12700">
            <a:miter lim="400000"/>
          </a:ln>
        </p:spPr>
      </p:pic>
      <p:sp>
        <p:nvSpPr>
          <p:cNvPr id="760"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imple…"/>
          <p:cNvSpPr txBox="1"/>
          <p:nvPr>
            <p:ph type="body" sz="half" idx="1"/>
          </p:nvPr>
        </p:nvSpPr>
        <p:spPr>
          <a:xfrm>
            <a:off x="519984" y="1121046"/>
            <a:ext cx="12194328" cy="10295946"/>
          </a:xfrm>
          <a:prstGeom prst="rect">
            <a:avLst/>
          </a:prstGeom>
        </p:spPr>
        <p:txBody>
          <a:bodyPr/>
          <a:lstStyle/>
          <a:p>
            <a:pPr marL="499872" indent="-499872" defTabSz="1999437">
              <a:spcBef>
                <a:spcPts val="3600"/>
              </a:spcBef>
              <a:defRPr sz="3936">
                <a:solidFill>
                  <a:srgbClr val="00882B"/>
                </a:solidFill>
              </a:defRPr>
            </a:pPr>
            <a:r>
              <a:t>Simple</a:t>
            </a:r>
          </a:p>
          <a:p>
            <a:pPr lvl="1" marL="999744" indent="-499872" defTabSz="1999437">
              <a:spcBef>
                <a:spcPts val="3600"/>
              </a:spcBef>
              <a:defRPr sz="3936">
                <a:solidFill>
                  <a:srgbClr val="00882B"/>
                </a:solidFill>
              </a:defRPr>
            </a:pPr>
            <a:r>
              <a:t>single rate parameter</a:t>
            </a:r>
          </a:p>
          <a:p>
            <a:pPr lvl="1" marL="999744" indent="-499872" defTabSz="1999437">
              <a:spcBef>
                <a:spcPts val="3600"/>
              </a:spcBef>
              <a:defRPr sz="3936">
                <a:solidFill>
                  <a:srgbClr val="00882B"/>
                </a:solidFill>
              </a:defRPr>
            </a:pPr>
            <a:r>
              <a:t>relatively compute-light</a:t>
            </a:r>
          </a:p>
          <a:p>
            <a:pPr marL="499872" indent="-499872" defTabSz="1999437">
              <a:spcBef>
                <a:spcPts val="3600"/>
              </a:spcBef>
              <a:defRPr sz="3936">
                <a:solidFill>
                  <a:srgbClr val="00882B"/>
                </a:solidFill>
              </a:defRPr>
            </a:pPr>
            <a:r>
              <a:t>Very robust to local variation</a:t>
            </a:r>
          </a:p>
          <a:p>
            <a:pPr marL="499872" indent="-499872" defTabSz="1999437">
              <a:spcBef>
                <a:spcPts val="3600"/>
              </a:spcBef>
              <a:defRPr sz="3936">
                <a:solidFill>
                  <a:srgbClr val="00882B"/>
                </a:solidFill>
              </a:defRPr>
            </a:pPr>
            <a:r>
              <a:t>Sample size ~ sites x branches</a:t>
            </a:r>
          </a:p>
          <a:p>
            <a:pPr marL="499872" indent="-499872" defTabSz="1999437">
              <a:spcBef>
                <a:spcPts val="3600"/>
              </a:spcBef>
              <a:defRPr sz="3936">
                <a:solidFill>
                  <a:srgbClr val="FF2600"/>
                </a:solidFill>
              </a:defRPr>
            </a:pPr>
            <a:r>
              <a:t>Very low power</a:t>
            </a:r>
          </a:p>
          <a:p>
            <a:pPr lvl="1" marL="999744" indent="-499872" defTabSz="1999437">
              <a:spcBef>
                <a:spcPts val="3600"/>
              </a:spcBef>
              <a:defRPr sz="3936">
                <a:solidFill>
                  <a:srgbClr val="FF2600"/>
                </a:solidFill>
              </a:defRPr>
            </a:pPr>
            <a:r>
              <a:t>most genes are </a:t>
            </a:r>
            <a:r>
              <a:rPr b="1"/>
              <a:t>on average</a:t>
            </a:r>
            <a:r>
              <a:t> conserved</a:t>
            </a:r>
          </a:p>
          <a:p>
            <a:pPr marL="499872" indent="-499872" defTabSz="1999437">
              <a:spcBef>
                <a:spcPts val="3600"/>
              </a:spcBef>
              <a:defRPr sz="3936">
                <a:solidFill>
                  <a:srgbClr val="FF2600"/>
                </a:solidFill>
              </a:defRPr>
            </a:pPr>
            <a:r>
              <a:t>No resolution</a:t>
            </a:r>
          </a:p>
          <a:p>
            <a:pPr lvl="1" marL="999744" indent="-499872" defTabSz="1999437">
              <a:spcBef>
                <a:spcPts val="3600"/>
              </a:spcBef>
              <a:defRPr sz="3936">
                <a:solidFill>
                  <a:srgbClr val="FF2600"/>
                </a:solidFill>
              </a:defRPr>
            </a:pPr>
            <a:r>
              <a:t>if selection occurred, how much of the gene was involved, and when did it happen</a:t>
            </a:r>
          </a:p>
          <a:p>
            <a:pPr marL="499872" indent="-499872" defTabSz="1999437">
              <a:spcBef>
                <a:spcPts val="3600"/>
              </a:spcBef>
              <a:defRPr sz="3936">
                <a:solidFill>
                  <a:srgbClr val="FF2600"/>
                </a:solidFill>
              </a:defRPr>
            </a:pPr>
            <a:r>
              <a:t>Rate variation model is definitely misspecified</a:t>
            </a:r>
          </a:p>
        </p:txBody>
      </p:sp>
      <p:graphicFrame>
        <p:nvGraphicFramePr>
          <p:cNvPr id="763" name="Table 1"/>
          <p:cNvGraphicFramePr/>
          <p:nvPr/>
        </p:nvGraphicFramePr>
        <p:xfrm>
          <a:off x="12924234" y="1893093"/>
          <a:ext cx="7500938" cy="884039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750468"/>
                <a:gridCol w="3750468"/>
              </a:tblGrid>
              <a:tr h="2946797">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r>
              <a:tr h="2946797">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r>
              <a:tr h="2946797">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5"/>
                      <a:srcRect l="0" t="0" r="0" b="0"/>
                      <a:stretch>
                        <a:fillRect/>
                      </a:stretch>
                    </a:blip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r>
            </a:tbl>
          </a:graphicData>
        </a:graphic>
      </p:graphicFrame>
      <p:sp>
        <p:nvSpPr>
          <p:cNvPr id="7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http://en.wikipedia.org/wiki/File:Antibiotic_resistance.svg"/>
          <p:cNvSpPr txBox="1"/>
          <p:nvPr/>
        </p:nvSpPr>
        <p:spPr>
          <a:xfrm>
            <a:off x="12603469" y="13076249"/>
            <a:ext cx="117972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hlinkClick r:id="rId2" invalidUrl="" action="" tgtFrame="" tooltip="" history="1" highlightClick="0" endSnd="0"/>
              </a:defRPr>
            </a:lvl1pPr>
          </a:lstStyle>
          <a:p>
            <a:pPr/>
            <a:r>
              <a:rPr>
                <a:hlinkClick r:id="rId2" invalidUrl="" action="" tgtFrame="" tooltip="" history="1" highlightClick="0" endSnd="0"/>
              </a:rPr>
              <a:t>http://en.wikipedia.org/wiki/File:Antibiotic_resistance.svg</a:t>
            </a:r>
          </a:p>
        </p:txBody>
      </p:sp>
      <p:pic>
        <p:nvPicPr>
          <p:cNvPr id="406" name="Antibiotic_resistance.png" descr="Antibiotic_resistance.png"/>
          <p:cNvPicPr>
            <a:picLocks noChangeAspect="1"/>
          </p:cNvPicPr>
          <p:nvPr/>
        </p:nvPicPr>
        <p:blipFill>
          <a:blip r:embed="rId3">
            <a:extLst/>
          </a:blip>
          <a:stretch>
            <a:fillRect/>
          </a:stretch>
        </p:blipFill>
        <p:spPr>
          <a:xfrm>
            <a:off x="9513090" y="1659791"/>
            <a:ext cx="5357813" cy="9822657"/>
          </a:xfrm>
          <a:prstGeom prst="rect">
            <a:avLst/>
          </a:prstGeom>
          <a:ln w="12700">
            <a:miter lim="400000"/>
          </a:ln>
        </p:spPr>
      </p:pic>
      <p:sp>
        <p:nvSpPr>
          <p:cNvPr id="407" name="Line"/>
          <p:cNvSpPr/>
          <p:nvPr/>
        </p:nvSpPr>
        <p:spPr>
          <a:xfrm flipH="1">
            <a:off x="9687662" y="2720355"/>
            <a:ext cx="1" cy="5151566"/>
          </a:xfrm>
          <a:prstGeom prst="line">
            <a:avLst/>
          </a:prstGeom>
          <a:ln w="63500">
            <a:solidFill>
              <a:srgbClr val="ABABAB"/>
            </a:solidFill>
            <a:miter lim="400000"/>
            <a:tailEnd type="triangle"/>
          </a:ln>
        </p:spPr>
        <p:txBody>
          <a:bodyPr lIns="50800" tIns="50800" rIns="50800" bIns="50800" anchor="ctr"/>
          <a:lstStyle/>
          <a:p>
            <a:pPr/>
          </a:p>
        </p:txBody>
      </p:sp>
      <p:sp>
        <p:nvSpPr>
          <p:cNvPr id="408" name="Time"/>
          <p:cNvSpPr txBox="1"/>
          <p:nvPr/>
        </p:nvSpPr>
        <p:spPr>
          <a:xfrm rot="16200000">
            <a:off x="8696872" y="5065455"/>
            <a:ext cx="78059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Time</a:t>
            </a:r>
          </a:p>
        </p:txBody>
      </p:sp>
      <p:sp>
        <p:nvSpPr>
          <p:cNvPr id="409"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Gene-wide selection…"/>
          <p:cNvSpPr txBox="1"/>
          <p:nvPr>
            <p:ph type="title" idx="4294967295"/>
          </p:nvPr>
        </p:nvSpPr>
        <p:spPr>
          <a:xfrm>
            <a:off x="621690" y="774382"/>
            <a:ext cx="10477501" cy="1435101"/>
          </a:xfrm>
          <a:prstGeom prst="rect">
            <a:avLst/>
          </a:prstGeom>
        </p:spPr>
        <p:txBody>
          <a:bodyPr/>
          <a:lstStyle/>
          <a:p>
            <a:pPr defTabSz="2194505">
              <a:defRPr spc="-75" sz="3780"/>
            </a:pPr>
            <a:r>
              <a:t>Gene-wide selection</a:t>
            </a:r>
          </a:p>
          <a:p>
            <a:pPr defTabSz="2194505">
              <a:defRPr spc="-75" sz="3780"/>
            </a:pPr>
            <a:r>
              <a:rPr b="0"/>
              <a:t>random effects over sites and branches [BUSTED]</a:t>
            </a:r>
          </a:p>
        </p:txBody>
      </p:sp>
      <p:sp>
        <p:nvSpPr>
          <p:cNvPr id="767" name="Line"/>
          <p:cNvSpPr/>
          <p:nvPr/>
        </p:nvSpPr>
        <p:spPr>
          <a:xfrm>
            <a:off x="5086349" y="10604527"/>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768"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769" name="Line"/>
          <p:cNvSpPr/>
          <p:nvPr/>
        </p:nvSpPr>
        <p:spPr>
          <a:xfrm flipV="1">
            <a:off x="4798218" y="2255079"/>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770" name="Branches"/>
          <p:cNvSpPr txBox="1"/>
          <p:nvPr/>
        </p:nvSpPr>
        <p:spPr>
          <a:xfrm rot="16200000">
            <a:off x="3450389" y="8921293"/>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771" name="Table 1"/>
          <p:cNvGraphicFramePr/>
          <p:nvPr/>
        </p:nvGraphicFramePr>
        <p:xfrm>
          <a:off x="4034697" y="11141715"/>
          <a:ext cx="14425144" cy="198864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941755"/>
                <a:gridCol w="12483388"/>
              </a:tblGrid>
              <a:tr h="844735">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2200">
                          <a:latin typeface="Helvetica Light"/>
                          <a:ea typeface="Helvetica Light"/>
                          <a:cs typeface="Helvetica Light"/>
                          <a:sym typeface="Helvetica Light"/>
                        </a:defRPr>
                      </a:pPr>
                      <a:r>
                        <a:t>Is there enough </a:t>
                      </a:r>
                      <a:r>
                        <a:rPr b="1">
                          <a:latin typeface="Helvetica"/>
                          <a:ea typeface="Helvetica"/>
                          <a:cs typeface="Helvetica"/>
                          <a:sym typeface="Helvetica"/>
                        </a:rPr>
                        <a:t>image area</a:t>
                      </a:r>
                      <a:r>
                        <a:t> that is sufficiently bright; allow each pixel to be one of K (=3) colors, chosen adaptively, e.g. to minimize perceptual differences</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14390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1800"/>
                      </a:pPr>
                      <a:r>
                        <a:rPr sz="2200">
                          <a:latin typeface="Helvetica Light"/>
                          <a:ea typeface="Helvetica Light"/>
                          <a:cs typeface="Helvetica Light"/>
                          <a:sym typeface="Helvetica Light"/>
                        </a:rPr>
                        <a:t>[BUSTED]: each branch-site combination is a drawn from a K-bin (dS,dN) distribution. The distribution is estimated from the entire alignment. Tests if dN/dS&gt;1 for some branch/site pairs in the alignment</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772" name="Table 2"/>
          <p:cNvGraphicFramePr/>
          <p:nvPr/>
        </p:nvGraphicFramePr>
        <p:xfrm>
          <a:off x="5048250" y="2344565"/>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graphicFrame>
        <p:nvGraphicFramePr>
          <p:cNvPr id="773" name="Table 2-1"/>
          <p:cNvGraphicFramePr/>
          <p:nvPr/>
        </p:nvGraphicFramePr>
        <p:xfrm>
          <a:off x="5048250" y="2344565"/>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5"/>
                      <a:srcRect l="0" t="0" r="0" b="0"/>
                      <a:stretch>
                        <a:fillRect/>
                      </a:stretch>
                    </a:blipFill>
                  </a:tcPr>
                </a:tc>
              </a:tr>
            </a:tbl>
          </a:graphicData>
        </a:graphic>
      </p:graphicFrame>
      <p:sp>
        <p:nvSpPr>
          <p:cNvPr id="774"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3" grpId="1"/>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6" name="Image" descr="Image"/>
          <p:cNvPicPr>
            <a:picLocks noChangeAspect="1"/>
          </p:cNvPicPr>
          <p:nvPr/>
        </p:nvPicPr>
        <p:blipFill>
          <a:blip r:embed="rId2">
            <a:extLst/>
          </a:blip>
          <a:stretch>
            <a:fillRect/>
          </a:stretch>
        </p:blipFill>
        <p:spPr>
          <a:xfrm>
            <a:off x="384133" y="199093"/>
            <a:ext cx="14681986" cy="13228164"/>
          </a:xfrm>
          <a:prstGeom prst="rect">
            <a:avLst/>
          </a:prstGeom>
          <a:ln w="12700">
            <a:miter lim="400000"/>
          </a:ln>
        </p:spPr>
      </p:pic>
      <p:sp>
        <p:nvSpPr>
          <p:cNvPr id="777" name="Gene-wide selection analysis using a branch-site method (BUSTED), HIV-1 env"/>
          <p:cNvSpPr txBox="1"/>
          <p:nvPr>
            <p:ph type="title"/>
          </p:nvPr>
        </p:nvSpPr>
        <p:spPr>
          <a:xfrm>
            <a:off x="13942476" y="520117"/>
            <a:ext cx="9803171" cy="2005719"/>
          </a:xfrm>
          <a:prstGeom prst="rect">
            <a:avLst/>
          </a:prstGeom>
        </p:spPr>
        <p:txBody>
          <a:bodyPr/>
          <a:lstStyle/>
          <a:p>
            <a:pPr defTabSz="1365469">
              <a:defRPr spc="-95" sz="4760"/>
            </a:pPr>
            <a:r>
              <a:t>Gene-wide selection analysis using a branch-site method (BUSTED), HIV-1 </a:t>
            </a:r>
            <a:r>
              <a:rPr i="1"/>
              <a:t>env</a:t>
            </a:r>
          </a:p>
        </p:txBody>
      </p:sp>
      <p:sp>
        <p:nvSpPr>
          <p:cNvPr id="778" name="Murrell et al | Mol. Biol. Evol | 32(5) | 1365–1371"/>
          <p:cNvSpPr txBox="1"/>
          <p:nvPr/>
        </p:nvSpPr>
        <p:spPr>
          <a:xfrm>
            <a:off x="17038115" y="1296207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779" name="hyphy busted --srv No --alignment data/HIV-sets.nex --starting-points 5"/>
          <p:cNvSpPr txBox="1"/>
          <p:nvPr/>
        </p:nvSpPr>
        <p:spPr>
          <a:xfrm>
            <a:off x="14142079" y="3997049"/>
            <a:ext cx="996440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busted --srv No --alignment data/HIV-sets.nex --starting-points 5</a:t>
            </a:r>
          </a:p>
        </p:txBody>
      </p:sp>
      <p:sp>
        <p:nvSpPr>
          <p:cNvPr id="780" name="Produces HIV-sets.nex.BUSTED.json file…"/>
          <p:cNvSpPr txBox="1"/>
          <p:nvPr/>
        </p:nvSpPr>
        <p:spPr>
          <a:xfrm>
            <a:off x="14147725" y="6438500"/>
            <a:ext cx="9392673" cy="233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700">
                <a:solidFill>
                  <a:srgbClr val="000000"/>
                </a:solidFill>
                <a:latin typeface="Helvetica"/>
                <a:ea typeface="Helvetica"/>
                <a:cs typeface="Helvetica"/>
                <a:sym typeface="Helvetica"/>
              </a:defRPr>
            </a:pPr>
            <a:r>
              <a:t>Produces </a:t>
            </a:r>
            <a:r>
              <a:rPr i="1"/>
              <a:t>HIV-sets.nex.BUSTED.json</a:t>
            </a:r>
            <a:r>
              <a:t> file</a:t>
            </a:r>
          </a:p>
          <a:p>
            <a:pPr algn="l" defTabSz="457200">
              <a:defRPr sz="3700">
                <a:solidFill>
                  <a:srgbClr val="000000"/>
                </a:solidFill>
                <a:latin typeface="Helvetica"/>
                <a:ea typeface="Helvetica"/>
                <a:cs typeface="Helvetica"/>
                <a:sym typeface="Helvetica"/>
              </a:defRPr>
            </a:pPr>
            <a:r>
              <a:t>View in </a:t>
            </a:r>
            <a:r>
              <a:rPr u="sng">
                <a:hlinkClick r:id="rId3" invalidUrl="" action="" tgtFrame="" tooltip="" history="1" highlightClick="0" endSnd="0"/>
              </a:rPr>
              <a:t>http://vision.hyphy.org/BUSTED</a:t>
            </a:r>
            <a:r>
              <a:t> or </a:t>
            </a:r>
          </a:p>
          <a:p>
            <a:pPr algn="l" defTabSz="457200">
              <a:defRPr sz="3700">
                <a:solidFill>
                  <a:srgbClr val="000000"/>
                </a:solidFill>
                <a:latin typeface="Helvetica"/>
                <a:ea typeface="Helvetica"/>
                <a:cs typeface="Helvetica"/>
                <a:sym typeface="Helvetica"/>
              </a:defRPr>
            </a:pPr>
            <a:r>
              <a:rPr u="sng">
                <a:hlinkClick r:id="rId4" invalidUrl="" action="" tgtFrame="" tooltip="" history="1" highlightClick="0" endSnd="0"/>
              </a:rPr>
              <a:t>https://observablehq.com/@spond/busted</a:t>
            </a:r>
          </a:p>
        </p:txBody>
      </p:sp>
      <p:sp>
        <p:nvSpPr>
          <p:cNvPr id="7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BUSTED inference"/>
          <p:cNvSpPr txBox="1"/>
          <p:nvPr>
            <p:ph type="title"/>
          </p:nvPr>
        </p:nvSpPr>
        <p:spPr>
          <a:prstGeom prst="rect">
            <a:avLst/>
          </a:prstGeom>
        </p:spPr>
        <p:txBody>
          <a:bodyPr/>
          <a:lstStyle/>
          <a:p>
            <a:pPr/>
            <a:r>
              <a:t>BUSTED inference</a:t>
            </a:r>
          </a:p>
        </p:txBody>
      </p:sp>
      <p:sp>
        <p:nvSpPr>
          <p:cNvPr id="784" name="Because BUSTED is a random-effects method, it pools information across multiple sites and branches to gain power…"/>
          <p:cNvSpPr txBox="1"/>
          <p:nvPr>
            <p:ph type="body" idx="1"/>
          </p:nvPr>
        </p:nvSpPr>
        <p:spPr>
          <a:xfrm>
            <a:off x="1206500" y="3118872"/>
            <a:ext cx="21971000" cy="9385644"/>
          </a:xfrm>
          <a:prstGeom prst="rect">
            <a:avLst/>
          </a:prstGeom>
        </p:spPr>
        <p:txBody>
          <a:bodyPr/>
          <a:lstStyle/>
          <a:p>
            <a:pPr/>
            <a:r>
              <a:t>Because BUSTED is a random-effects method, it </a:t>
            </a:r>
            <a:r>
              <a:rPr b="1"/>
              <a:t>pools</a:t>
            </a:r>
            <a:r>
              <a:t> information across multiple sites and branches to gain power</a:t>
            </a:r>
          </a:p>
          <a:p>
            <a:pPr/>
            <a:r>
              <a:t>The cost to this pooling is lack of site-level </a:t>
            </a:r>
            <a:r>
              <a:rPr b="1"/>
              <a:t>resolution</a:t>
            </a:r>
            <a:r>
              <a:t>, i.e., it is not immediately obvious which sites and/or branches drive the signal</a:t>
            </a:r>
          </a:p>
          <a:p>
            <a:pPr/>
            <a:r>
              <a:t>Standard ways to extract individual site contributions to the overall signal is to perform a post-hoc analysis, such as empirical Bayes, or “category loading”</a:t>
            </a:r>
          </a:p>
          <a:p>
            <a:pPr/>
            <a:r>
              <a:t>For BUSTED, “category loading” is faster and experimentally better</a:t>
            </a:r>
          </a:p>
          <a:p>
            <a:pPr/>
            <a:r>
              <a:t>Can also compute exploratory evidence for selection support along individual branches at specific sites</a:t>
            </a:r>
          </a:p>
        </p:txBody>
      </p:sp>
      <p:sp>
        <p:nvSpPr>
          <p:cNvPr id="785" name="Murrell et al | Mol. Biol. Evol | 32(5) | 1365–1371"/>
          <p:cNvSpPr txBox="1"/>
          <p:nvPr/>
        </p:nvSpPr>
        <p:spPr>
          <a:xfrm>
            <a:off x="17469781" y="1275581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7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Murrell et al | Mol. Biol. Evol | 32(5) | 1365–1371"/>
          <p:cNvSpPr txBox="1"/>
          <p:nvPr/>
        </p:nvSpPr>
        <p:spPr>
          <a:xfrm>
            <a:off x="19451115" y="1316527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789" name="…"/>
          <p:cNvSpPr txBox="1"/>
          <p:nvPr/>
        </p:nvSpPr>
        <p:spPr>
          <a:xfrm>
            <a:off x="12170501" y="12695618"/>
            <a:ext cx="698501"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a:t>
            </a:r>
          </a:p>
        </p:txBody>
      </p:sp>
      <p:pic>
        <p:nvPicPr>
          <p:cNvPr id="790" name="Image" descr="Image"/>
          <p:cNvPicPr>
            <a:picLocks noChangeAspect="1"/>
          </p:cNvPicPr>
          <p:nvPr/>
        </p:nvPicPr>
        <p:blipFill>
          <a:blip r:embed="rId2">
            <a:extLst/>
          </a:blip>
          <a:stretch>
            <a:fillRect/>
          </a:stretch>
        </p:blipFill>
        <p:spPr>
          <a:xfrm>
            <a:off x="4318032" y="-77664"/>
            <a:ext cx="15747936" cy="25434810"/>
          </a:xfrm>
          <a:prstGeom prst="rect">
            <a:avLst/>
          </a:prstGeom>
          <a:ln w="12700">
            <a:miter lim="400000"/>
          </a:ln>
        </p:spPr>
      </p:pic>
      <p:sp>
        <p:nvSpPr>
          <p:cNvPr id="7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Murrell et al | Mol. Biol. Evol | 32(5) | 1365–1371"/>
          <p:cNvSpPr txBox="1"/>
          <p:nvPr/>
        </p:nvSpPr>
        <p:spPr>
          <a:xfrm>
            <a:off x="19451115" y="1316527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794" name="…"/>
          <p:cNvSpPr txBox="1"/>
          <p:nvPr/>
        </p:nvSpPr>
        <p:spPr>
          <a:xfrm>
            <a:off x="12170501" y="12695618"/>
            <a:ext cx="698501"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a:t>
            </a:r>
          </a:p>
        </p:txBody>
      </p:sp>
      <p:pic>
        <p:nvPicPr>
          <p:cNvPr id="795" name="Image" descr="Image"/>
          <p:cNvPicPr>
            <a:picLocks noChangeAspect="1"/>
          </p:cNvPicPr>
          <p:nvPr/>
        </p:nvPicPr>
        <p:blipFill>
          <a:blip r:embed="rId2">
            <a:extLst/>
          </a:blip>
          <a:stretch>
            <a:fillRect/>
          </a:stretch>
        </p:blipFill>
        <p:spPr>
          <a:xfrm>
            <a:off x="3358162" y="-15038264"/>
            <a:ext cx="17201942" cy="27783204"/>
          </a:xfrm>
          <a:prstGeom prst="rect">
            <a:avLst/>
          </a:prstGeom>
          <a:ln w="12700">
            <a:miter lim="400000"/>
          </a:ln>
        </p:spPr>
      </p:pic>
      <p:sp>
        <p:nvSpPr>
          <p:cNvPr id="7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8" name="Image" descr="Image"/>
          <p:cNvPicPr>
            <a:picLocks noChangeAspect="1"/>
          </p:cNvPicPr>
          <p:nvPr/>
        </p:nvPicPr>
        <p:blipFill>
          <a:blip r:embed="rId2">
            <a:extLst/>
          </a:blip>
          <a:stretch>
            <a:fillRect/>
          </a:stretch>
        </p:blipFill>
        <p:spPr>
          <a:xfrm>
            <a:off x="5512301" y="511914"/>
            <a:ext cx="14766809" cy="12452206"/>
          </a:xfrm>
          <a:prstGeom prst="rect">
            <a:avLst/>
          </a:prstGeom>
          <a:ln w="12700">
            <a:miter lim="400000"/>
          </a:ln>
        </p:spPr>
      </p:pic>
      <p:sp>
        <p:nvSpPr>
          <p:cNvPr id="799" name="Codon 270"/>
          <p:cNvSpPr txBox="1"/>
          <p:nvPr/>
        </p:nvSpPr>
        <p:spPr>
          <a:xfrm>
            <a:off x="767542" y="6164280"/>
            <a:ext cx="3648419" cy="535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900">
                <a:solidFill>
                  <a:srgbClr val="000000"/>
                </a:solidFill>
              </a:defRPr>
            </a:lvl1pPr>
          </a:lstStyle>
          <a:p>
            <a:pPr/>
            <a:r>
              <a:t>Codon 270</a:t>
            </a:r>
          </a:p>
        </p:txBody>
      </p:sp>
      <p:sp>
        <p:nvSpPr>
          <p:cNvPr id="8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extLst/>
          </a:blip>
          <a:stretch>
            <a:fillRect/>
          </a:stretch>
        </p:blipFill>
        <p:spPr>
          <a:xfrm>
            <a:off x="9814282" y="313440"/>
            <a:ext cx="14386165" cy="12647517"/>
          </a:xfrm>
          <a:prstGeom prst="rect">
            <a:avLst/>
          </a:prstGeom>
          <a:ln w="12700">
            <a:miter lim="400000"/>
          </a:ln>
        </p:spPr>
      </p:pic>
      <p:sp>
        <p:nvSpPr>
          <p:cNvPr id="803" name="Murrell et al | Mol. Biol. Evol | 32(5) | 1365–1371"/>
          <p:cNvSpPr txBox="1"/>
          <p:nvPr/>
        </p:nvSpPr>
        <p:spPr>
          <a:xfrm>
            <a:off x="17876315" y="1311447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804" name="hyphy busted --srv No --alignment data/WestNileVirus_NS3.fna --starting-points 5"/>
          <p:cNvSpPr txBox="1"/>
          <p:nvPr/>
        </p:nvSpPr>
        <p:spPr>
          <a:xfrm>
            <a:off x="240140" y="2848771"/>
            <a:ext cx="996440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busted --srv No --alignment data/WestNileVirus_NS3.fna --starting-points 5</a:t>
            </a:r>
          </a:p>
        </p:txBody>
      </p:sp>
      <p:sp>
        <p:nvSpPr>
          <p:cNvPr id="805" name="Produces…"/>
          <p:cNvSpPr txBox="1"/>
          <p:nvPr/>
        </p:nvSpPr>
        <p:spPr>
          <a:xfrm>
            <a:off x="267786" y="4839918"/>
            <a:ext cx="9650894" cy="233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700">
                <a:solidFill>
                  <a:srgbClr val="000000"/>
                </a:solidFill>
                <a:latin typeface="Helvetica"/>
                <a:ea typeface="Helvetica"/>
                <a:cs typeface="Helvetica"/>
                <a:sym typeface="Helvetica"/>
              </a:defRPr>
            </a:pPr>
            <a:r>
              <a:t>Produces  </a:t>
            </a:r>
          </a:p>
          <a:p>
            <a:pPr algn="l" defTabSz="457200">
              <a:defRPr sz="3700">
                <a:solidFill>
                  <a:srgbClr val="000000"/>
                </a:solidFill>
                <a:latin typeface="Helvetica"/>
                <a:ea typeface="Helvetica"/>
                <a:cs typeface="Helvetica"/>
                <a:sym typeface="Helvetica"/>
              </a:defRPr>
            </a:pPr>
            <a:r>
              <a:rPr i="1"/>
              <a:t>WestNileVirus_NS3.fna.BUSTED.json</a:t>
            </a:r>
            <a:r>
              <a:t> file</a:t>
            </a:r>
          </a:p>
          <a:p>
            <a:pPr algn="l" defTabSz="457200">
              <a:defRPr sz="3700">
                <a:solidFill>
                  <a:srgbClr val="000000"/>
                </a:solidFill>
                <a:latin typeface="Helvetica"/>
                <a:ea typeface="Helvetica"/>
                <a:cs typeface="Helvetica"/>
                <a:sym typeface="Helvetica"/>
              </a:defRPr>
            </a:pPr>
          </a:p>
          <a:p>
            <a:pPr algn="l" defTabSz="457200">
              <a:defRPr sz="3700">
                <a:solidFill>
                  <a:srgbClr val="000000"/>
                </a:solidFill>
                <a:latin typeface="Helvetica"/>
                <a:ea typeface="Helvetica"/>
                <a:cs typeface="Helvetica"/>
                <a:sym typeface="Helvetica"/>
              </a:defRPr>
            </a:pPr>
            <a:r>
              <a:t>View in </a:t>
            </a:r>
            <a:r>
              <a:rPr u="sng">
                <a:hlinkClick r:id="rId3" invalidUrl="" action="" tgtFrame="" tooltip="" history="1" highlightClick="0" endSnd="0"/>
              </a:rPr>
              <a:t>http://vision.hyphy.org/BUSTED</a:t>
            </a:r>
          </a:p>
        </p:txBody>
      </p:sp>
      <p:sp>
        <p:nvSpPr>
          <p:cNvPr id="806" name="Gene-wide selection analysis using a branch-site method (BUSTED),  WNV NS3"/>
          <p:cNvSpPr txBox="1"/>
          <p:nvPr>
            <p:ph type="title"/>
          </p:nvPr>
        </p:nvSpPr>
        <p:spPr>
          <a:xfrm>
            <a:off x="222071" y="555162"/>
            <a:ext cx="10092980" cy="1855940"/>
          </a:xfrm>
          <a:prstGeom prst="rect">
            <a:avLst/>
          </a:prstGeom>
        </p:spPr>
        <p:txBody>
          <a:bodyPr/>
          <a:lstStyle/>
          <a:p>
            <a:pPr defTabSz="1243552">
              <a:defRPr spc="-86" sz="4335"/>
            </a:pPr>
            <a:r>
              <a:t>Gene-wide selection analysis using a branch-site method (BUSTED), </a:t>
            </a:r>
            <a:br/>
            <a:r>
              <a:t>WNV NS3</a:t>
            </a:r>
          </a:p>
        </p:txBody>
      </p:sp>
      <p:sp>
        <p:nvSpPr>
          <p:cNvPr id="8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9" name="Image" descr="Image"/>
          <p:cNvPicPr>
            <a:picLocks noChangeAspect="1"/>
          </p:cNvPicPr>
          <p:nvPr/>
        </p:nvPicPr>
        <p:blipFill>
          <a:blip r:embed="rId2">
            <a:extLst/>
          </a:blip>
          <a:stretch>
            <a:fillRect/>
          </a:stretch>
        </p:blipFill>
        <p:spPr>
          <a:xfrm>
            <a:off x="9877301" y="466507"/>
            <a:ext cx="14451011" cy="12782986"/>
          </a:xfrm>
          <a:prstGeom prst="rect">
            <a:avLst/>
          </a:prstGeom>
          <a:ln w="12700">
            <a:miter lim="400000"/>
          </a:ln>
        </p:spPr>
      </p:pic>
      <p:sp>
        <p:nvSpPr>
          <p:cNvPr id="810" name="Murrell et al | Mol. Biol. Evol | 32(5) | 1365–1371"/>
          <p:cNvSpPr txBox="1"/>
          <p:nvPr/>
        </p:nvSpPr>
        <p:spPr>
          <a:xfrm>
            <a:off x="19628915" y="13216070"/>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811" name="hyphy busted --srv No --alignment data/spike.fas --tree data/spike.tree --starting-points 5"/>
          <p:cNvSpPr txBox="1"/>
          <p:nvPr/>
        </p:nvSpPr>
        <p:spPr>
          <a:xfrm>
            <a:off x="272694" y="3681835"/>
            <a:ext cx="996440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busted --srv No --alignment data/spike.fas --tree data/spike.tree --starting-points 5</a:t>
            </a:r>
          </a:p>
        </p:txBody>
      </p:sp>
      <p:sp>
        <p:nvSpPr>
          <p:cNvPr id="812" name="Produces spike.fas.BUSTED.json file…"/>
          <p:cNvSpPr txBox="1"/>
          <p:nvPr/>
        </p:nvSpPr>
        <p:spPr>
          <a:xfrm>
            <a:off x="278340" y="6682087"/>
            <a:ext cx="9392673"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700">
                <a:solidFill>
                  <a:srgbClr val="000000"/>
                </a:solidFill>
                <a:latin typeface="Helvetica"/>
                <a:ea typeface="Helvetica"/>
                <a:cs typeface="Helvetica"/>
                <a:sym typeface="Helvetica"/>
              </a:defRPr>
            </a:pPr>
            <a:r>
              <a:t>Produces </a:t>
            </a:r>
            <a:r>
              <a:rPr i="1"/>
              <a:t>spike.fas.BUSTED.json</a:t>
            </a:r>
            <a:r>
              <a:t> file</a:t>
            </a:r>
          </a:p>
          <a:p>
            <a:pPr algn="l" defTabSz="457200">
              <a:defRPr sz="3700">
                <a:solidFill>
                  <a:srgbClr val="000000"/>
                </a:solidFill>
                <a:latin typeface="Helvetica"/>
                <a:ea typeface="Helvetica"/>
                <a:cs typeface="Helvetica"/>
                <a:sym typeface="Helvetica"/>
              </a:defRPr>
            </a:pPr>
            <a:r>
              <a:t>View in </a:t>
            </a:r>
            <a:r>
              <a:rPr u="sng">
                <a:hlinkClick r:id="rId3" invalidUrl="" action="" tgtFrame="" tooltip="" history="1" highlightClick="0" endSnd="0"/>
              </a:rPr>
              <a:t>http://vision.hyphy.org/BUSTED</a:t>
            </a:r>
          </a:p>
        </p:txBody>
      </p:sp>
      <p:sp>
        <p:nvSpPr>
          <p:cNvPr id="813" name="Gene-wide selection analysis using a branch-site method (BUSTED), SARS-CoV-2 spike"/>
          <p:cNvSpPr txBox="1"/>
          <p:nvPr>
            <p:ph type="title"/>
          </p:nvPr>
        </p:nvSpPr>
        <p:spPr>
          <a:xfrm>
            <a:off x="357163" y="762146"/>
            <a:ext cx="9112839" cy="1873199"/>
          </a:xfrm>
          <a:prstGeom prst="rect">
            <a:avLst/>
          </a:prstGeom>
        </p:spPr>
        <p:txBody>
          <a:bodyPr/>
          <a:lstStyle>
            <a:lvl1pPr defTabSz="1243552">
              <a:defRPr spc="-86" sz="4335"/>
            </a:lvl1pPr>
          </a:lstStyle>
          <a:p>
            <a:pPr/>
            <a:r>
              <a:t>Gene-wide selection analysis using a branch-site method (BUSTED), SARS-CoV-2 spike</a:t>
            </a:r>
          </a:p>
        </p:txBody>
      </p:sp>
      <p:sp>
        <p:nvSpPr>
          <p:cNvPr id="8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BUSTED analysis"/>
          <p:cNvSpPr txBox="1"/>
          <p:nvPr>
            <p:ph type="title"/>
          </p:nvPr>
        </p:nvSpPr>
        <p:spPr>
          <a:prstGeom prst="rect">
            <a:avLst/>
          </a:prstGeom>
        </p:spPr>
        <p:txBody>
          <a:bodyPr/>
          <a:lstStyle/>
          <a:p>
            <a:pPr/>
            <a:r>
              <a:t>BUSTED analysis</a:t>
            </a:r>
          </a:p>
        </p:txBody>
      </p:sp>
      <p:sp>
        <p:nvSpPr>
          <p:cNvPr id="817" name="West Nile Virus NS3 protein…"/>
          <p:cNvSpPr txBox="1"/>
          <p:nvPr>
            <p:ph type="body" idx="1"/>
          </p:nvPr>
        </p:nvSpPr>
        <p:spPr>
          <a:xfrm>
            <a:off x="1206500" y="3002380"/>
            <a:ext cx="21971000" cy="9502136"/>
          </a:xfrm>
          <a:prstGeom prst="rect">
            <a:avLst/>
          </a:prstGeom>
        </p:spPr>
        <p:txBody>
          <a:bodyPr numCol="2" spcCol="1098550"/>
          <a:lstStyle/>
          <a:p>
            <a:pPr marL="512063" indent="-512063" defTabSz="2048204">
              <a:spcBef>
                <a:spcPts val="3700"/>
              </a:spcBef>
              <a:defRPr b="1" sz="4032"/>
            </a:pPr>
            <a:r>
              <a:t>West Nile Virus NS3 protein</a:t>
            </a:r>
          </a:p>
          <a:p>
            <a:pPr lvl="1" marL="1024127" indent="-512063" defTabSz="2048204">
              <a:spcBef>
                <a:spcPts val="3700"/>
              </a:spcBef>
              <a:defRPr sz="4032"/>
            </a:pPr>
            <a:r>
              <a:t>No statistical support for selection; ML point estimate allocates a small proportion of sites (</a:t>
            </a:r>
            <a:r>
              <a:rPr b="1">
                <a:latin typeface="Courier New"/>
                <a:ea typeface="Courier New"/>
                <a:cs typeface="Courier New"/>
                <a:sym typeface="Courier New"/>
              </a:rPr>
              <a:t>~1%</a:t>
            </a:r>
            <a:r>
              <a:t>) to the selected group (</a:t>
            </a:r>
            <a:r>
              <a:rPr b="1">
                <a:latin typeface="Courier New"/>
                <a:ea typeface="Courier New"/>
                <a:cs typeface="Courier New"/>
                <a:sym typeface="Courier New"/>
              </a:rPr>
              <a:t>dN/dS ~ 2</a:t>
            </a:r>
            <a:r>
              <a:t>)</a:t>
            </a:r>
          </a:p>
          <a:p>
            <a:pPr lvl="1" marL="1024127" indent="-512063" defTabSz="2048204">
              <a:spcBef>
                <a:spcPts val="3700"/>
              </a:spcBef>
              <a:defRPr sz="4032"/>
            </a:pPr>
            <a:r>
              <a:t>The rest of the gene is very strongly conserved (</a:t>
            </a:r>
            <a:r>
              <a:rPr b="1">
                <a:latin typeface="Courier New"/>
                <a:ea typeface="Courier New"/>
                <a:cs typeface="Courier New"/>
                <a:sym typeface="Courier New"/>
              </a:rPr>
              <a:t>dN/dS = 0.004</a:t>
            </a:r>
            <a:r>
              <a:t>)</a:t>
            </a:r>
          </a:p>
          <a:p>
            <a:pPr marL="512063" indent="-512063" defTabSz="2048204">
              <a:spcBef>
                <a:spcPts val="3700"/>
              </a:spcBef>
              <a:defRPr b="1" sz="4032"/>
            </a:pPr>
          </a:p>
          <a:p>
            <a:pPr marL="512063" indent="-512063" defTabSz="2048204">
              <a:spcBef>
                <a:spcPts val="3700"/>
              </a:spcBef>
              <a:defRPr b="1" sz="4032"/>
            </a:pPr>
          </a:p>
          <a:p>
            <a:pPr marL="512063" indent="-512063" defTabSz="2048204">
              <a:spcBef>
                <a:spcPts val="3700"/>
              </a:spcBef>
              <a:defRPr b="1" sz="4032"/>
            </a:pPr>
          </a:p>
          <a:p>
            <a:pPr marL="512063" indent="-512063" defTabSz="2048204">
              <a:spcBef>
                <a:spcPts val="3700"/>
              </a:spcBef>
              <a:defRPr b="1" sz="4032"/>
            </a:pPr>
          </a:p>
          <a:p>
            <a:pPr marL="512063" indent="-512063" defTabSz="2048204">
              <a:spcBef>
                <a:spcPts val="3700"/>
              </a:spcBef>
              <a:defRPr b="1" sz="4032"/>
            </a:pPr>
            <a:r>
              <a:t>HIV-1 transmission pair</a:t>
            </a:r>
          </a:p>
          <a:p>
            <a:pPr lvl="1" marL="1024127" indent="-512063" defTabSz="2048204">
              <a:spcBef>
                <a:spcPts val="3700"/>
              </a:spcBef>
              <a:defRPr sz="4032"/>
            </a:pPr>
            <a:r>
              <a:t>Very strong evidence of strong episodic diversification (</a:t>
            </a:r>
            <a:r>
              <a:rPr b="1">
                <a:latin typeface="Courier New"/>
                <a:ea typeface="Courier New"/>
                <a:cs typeface="Courier New"/>
                <a:sym typeface="Courier New"/>
              </a:rPr>
              <a:t>dN/dS ~ 100</a:t>
            </a:r>
            <a:r>
              <a:t>) on a small proportion of sites (</a:t>
            </a:r>
            <a:r>
              <a:rPr b="1">
                <a:latin typeface="Courier New"/>
                <a:ea typeface="Courier New"/>
                <a:cs typeface="Courier New"/>
                <a:sym typeface="Courier New"/>
              </a:rPr>
              <a:t>2%</a:t>
            </a:r>
            <a:r>
              <a:t>)</a:t>
            </a:r>
          </a:p>
          <a:p>
            <a:pPr lvl="1" marL="1024127" indent="-512063" defTabSz="2048204">
              <a:spcBef>
                <a:spcPts val="3700"/>
              </a:spcBef>
              <a:defRPr sz="4032"/>
            </a:pPr>
            <a:r>
              <a:t>The rest of the gene evolves with weak purifying selection (</a:t>
            </a:r>
            <a:r>
              <a:rPr b="1">
                <a:latin typeface="Courier New"/>
                <a:ea typeface="Courier New"/>
                <a:cs typeface="Courier New"/>
                <a:sym typeface="Courier New"/>
              </a:rPr>
              <a:t>dN/dS = 0.6-0.7</a:t>
            </a:r>
            <a:r>
              <a:t>)</a:t>
            </a:r>
          </a:p>
          <a:p>
            <a:pPr marL="512063" indent="-512063" defTabSz="2048204">
              <a:spcBef>
                <a:spcPts val="3700"/>
              </a:spcBef>
              <a:defRPr b="1" sz="4032"/>
            </a:pPr>
            <a:r>
              <a:t>SARS-CoV-2 spike</a:t>
            </a:r>
          </a:p>
          <a:p>
            <a:pPr lvl="1" marL="1024127" indent="-512063" defTabSz="2048204">
              <a:spcBef>
                <a:spcPts val="3700"/>
              </a:spcBef>
              <a:defRPr sz="4032"/>
            </a:pPr>
            <a:r>
              <a:t>Evidence of episodic diversification (</a:t>
            </a:r>
            <a:r>
              <a:rPr b="1">
                <a:latin typeface="Courier New"/>
                <a:ea typeface="Courier New"/>
                <a:cs typeface="Courier New"/>
                <a:sym typeface="Courier New"/>
              </a:rPr>
              <a:t>dN/dS ~ 15</a:t>
            </a:r>
            <a:r>
              <a:t>) on a small proportion of sites (~</a:t>
            </a:r>
            <a:r>
              <a:rPr b="1">
                <a:latin typeface="Courier New"/>
                <a:ea typeface="Courier New"/>
                <a:cs typeface="Courier New"/>
                <a:sym typeface="Courier New"/>
              </a:rPr>
              <a:t>2%</a:t>
            </a:r>
            <a:r>
              <a:t>)</a:t>
            </a:r>
          </a:p>
          <a:p>
            <a:pPr lvl="1" marL="1024127" indent="-512063" defTabSz="2048204">
              <a:spcBef>
                <a:spcPts val="3700"/>
              </a:spcBef>
              <a:defRPr sz="4032"/>
            </a:pPr>
            <a:r>
              <a:t>Most of the rest of the gene evolves with purifying selection (</a:t>
            </a:r>
            <a:r>
              <a:rPr b="1">
                <a:latin typeface="Courier New"/>
                <a:ea typeface="Courier New"/>
                <a:cs typeface="Courier New"/>
                <a:sym typeface="Courier New"/>
              </a:rPr>
              <a:t>dN/dS = 0.2</a:t>
            </a:r>
            <a:r>
              <a:t>)</a:t>
            </a:r>
          </a:p>
        </p:txBody>
      </p:sp>
      <p:sp>
        <p:nvSpPr>
          <p:cNvPr id="818" name="Murrell et al | Mol. Biol. Evol | 32(5) | 1365–1371"/>
          <p:cNvSpPr txBox="1"/>
          <p:nvPr/>
        </p:nvSpPr>
        <p:spPr>
          <a:xfrm>
            <a:off x="17927115" y="12994233"/>
            <a:ext cx="6091164" cy="938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8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Where does the power come from for BUSTED?…"/>
          <p:cNvSpPr txBox="1"/>
          <p:nvPr>
            <p:ph type="title"/>
          </p:nvPr>
        </p:nvSpPr>
        <p:spPr>
          <a:xfrm>
            <a:off x="1206498" y="-833993"/>
            <a:ext cx="21971004" cy="4648201"/>
          </a:xfrm>
          <a:prstGeom prst="rect">
            <a:avLst/>
          </a:prstGeom>
        </p:spPr>
        <p:txBody>
          <a:bodyPr/>
          <a:lstStyle/>
          <a:p>
            <a:pPr algn="ctr">
              <a:lnSpc>
                <a:spcPct val="100000"/>
              </a:lnSpc>
              <a:defRPr spc="0" sz="5000">
                <a:latin typeface="Helvetica Light"/>
                <a:ea typeface="Helvetica Light"/>
                <a:cs typeface="Helvetica Light"/>
                <a:sym typeface="Helvetica Light"/>
              </a:defRPr>
            </a:pPr>
            <a:r>
              <a:t>Where does the power come from for BUSTED?</a:t>
            </a:r>
          </a:p>
          <a:p>
            <a:pPr algn="ctr">
              <a:lnSpc>
                <a:spcPct val="100000"/>
              </a:lnSpc>
              <a:defRPr i="1" spc="0" sz="3800">
                <a:latin typeface="Helvetica"/>
                <a:ea typeface="Helvetica"/>
                <a:cs typeface="Helvetica"/>
                <a:sym typeface="Helvetica"/>
              </a:defRPr>
            </a:pPr>
            <a:r>
              <a:t>An analysis of ~9,000 curated gene alignments from </a:t>
            </a:r>
            <a:r>
              <a:rPr>
                <a:latin typeface="Courier New"/>
                <a:ea typeface="Courier New"/>
                <a:cs typeface="Courier New"/>
                <a:sym typeface="Courier New"/>
              </a:rPr>
              <a:t>selectome.unil.ch</a:t>
            </a:r>
            <a:r>
              <a:t> </a:t>
            </a:r>
          </a:p>
        </p:txBody>
      </p:sp>
      <p:pic>
        <p:nvPicPr>
          <p:cNvPr id="822" name="Image" descr="Image"/>
          <p:cNvPicPr>
            <a:picLocks noChangeAspect="1"/>
          </p:cNvPicPr>
          <p:nvPr/>
        </p:nvPicPr>
        <p:blipFill>
          <a:blip r:embed="rId2">
            <a:extLst/>
          </a:blip>
          <a:stretch>
            <a:fillRect/>
          </a:stretch>
        </p:blipFill>
        <p:spPr>
          <a:xfrm>
            <a:off x="6573119" y="2693109"/>
            <a:ext cx="11237761" cy="10755185"/>
          </a:xfrm>
          <a:prstGeom prst="rect">
            <a:avLst/>
          </a:prstGeom>
          <a:ln w="12700">
            <a:miter lim="400000"/>
          </a:ln>
        </p:spPr>
      </p:pic>
      <p:sp>
        <p:nvSpPr>
          <p:cNvPr id="823" name="⬌ (# taxa)…"/>
          <p:cNvSpPr/>
          <p:nvPr/>
        </p:nvSpPr>
        <p:spPr>
          <a:xfrm>
            <a:off x="13050254" y="3143999"/>
            <a:ext cx="3984916" cy="102522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t>⬌ (# taxa)</a:t>
            </a:r>
          </a:p>
          <a:p>
            <a:pPr>
              <a:defRPr sz="2200">
                <a:solidFill>
                  <a:srgbClr val="FFFFFF"/>
                </a:solidFill>
                <a:latin typeface="Helvetica Light"/>
                <a:ea typeface="Helvetica Light"/>
                <a:cs typeface="Helvetica Light"/>
                <a:sym typeface="Helvetica Light"/>
              </a:defRPr>
            </a:pPr>
            <a:r>
              <a:t>for comparable taxa </a:t>
            </a:r>
            <a:r>
              <a:rPr i="1">
                <a:latin typeface="Helvetica"/>
                <a:ea typeface="Helvetica"/>
                <a:cs typeface="Helvetica"/>
                <a:sym typeface="Helvetica"/>
              </a:rPr>
              <a:t>ranges</a:t>
            </a:r>
          </a:p>
        </p:txBody>
      </p:sp>
      <p:sp>
        <p:nvSpPr>
          <p:cNvPr id="824" name="⬆︎(longer genes)…"/>
          <p:cNvSpPr/>
          <p:nvPr/>
        </p:nvSpPr>
        <p:spPr>
          <a:xfrm>
            <a:off x="7823423" y="3130353"/>
            <a:ext cx="3920546" cy="14097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rPr>
                <a:latin typeface="Arial Black"/>
                <a:ea typeface="Arial Black"/>
                <a:cs typeface="Arial Black"/>
                <a:sym typeface="Arial Black"/>
              </a:rPr>
              <a:t>⬆︎(</a:t>
            </a:r>
            <a:r>
              <a:t>longer genes)</a:t>
            </a:r>
          </a:p>
          <a:p>
            <a:pPr>
              <a:defRPr sz="2800">
                <a:solidFill>
                  <a:srgbClr val="FFFFFF"/>
                </a:solidFill>
                <a:latin typeface="Helvetica Light"/>
                <a:ea typeface="Helvetica Light"/>
                <a:cs typeface="Helvetica Light"/>
                <a:sym typeface="Helvetica Light"/>
              </a:defRPr>
            </a:pPr>
            <a:r>
              <a:t>larger sample size</a:t>
            </a:r>
          </a:p>
        </p:txBody>
      </p:sp>
      <p:sp>
        <p:nvSpPr>
          <p:cNvPr id="825" name="⬌ (divergence)…"/>
          <p:cNvSpPr/>
          <p:nvPr/>
        </p:nvSpPr>
        <p:spPr>
          <a:xfrm>
            <a:off x="7791238" y="7983492"/>
            <a:ext cx="3984915" cy="1025222"/>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t>⬌ (divergence)</a:t>
            </a:r>
          </a:p>
          <a:p>
            <a:pPr>
              <a:defRPr sz="2200">
                <a:solidFill>
                  <a:srgbClr val="FFFFFF"/>
                </a:solidFill>
                <a:latin typeface="Helvetica Light"/>
                <a:ea typeface="Helvetica Light"/>
                <a:cs typeface="Helvetica Light"/>
                <a:sym typeface="Helvetica Light"/>
              </a:defRPr>
            </a:pPr>
            <a:r>
              <a:t>for comparable taxa </a:t>
            </a:r>
            <a:r>
              <a:rPr i="1">
                <a:latin typeface="Helvetica"/>
                <a:ea typeface="Helvetica"/>
                <a:cs typeface="Helvetica"/>
                <a:sym typeface="Helvetica"/>
              </a:rPr>
              <a:t>ranges</a:t>
            </a:r>
          </a:p>
        </p:txBody>
      </p:sp>
      <p:sp>
        <p:nvSpPr>
          <p:cNvPr id="826" name="⬆︎(selection strength)…"/>
          <p:cNvSpPr/>
          <p:nvPr/>
        </p:nvSpPr>
        <p:spPr>
          <a:xfrm>
            <a:off x="13050254" y="7959527"/>
            <a:ext cx="3984916" cy="1181102"/>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800">
                <a:solidFill>
                  <a:srgbClr val="FFFFFF"/>
                </a:solidFill>
                <a:latin typeface="Helvetica Light"/>
                <a:ea typeface="Helvetica Light"/>
                <a:cs typeface="Helvetica Light"/>
                <a:sym typeface="Helvetica Light"/>
              </a:defRPr>
            </a:pPr>
            <a:r>
              <a:rPr>
                <a:latin typeface="Arial Black"/>
                <a:ea typeface="Arial Black"/>
                <a:cs typeface="Arial Black"/>
                <a:sym typeface="Arial Black"/>
              </a:rPr>
              <a:t>⬆︎(</a:t>
            </a:r>
            <a:r>
              <a:t>selection strength)</a:t>
            </a:r>
          </a:p>
          <a:p>
            <a:pPr>
              <a:defRPr sz="2600">
                <a:solidFill>
                  <a:srgbClr val="FFFFFF"/>
                </a:solidFill>
                <a:latin typeface="Helvetica Light"/>
                <a:ea typeface="Helvetica Light"/>
                <a:cs typeface="Helvetica Light"/>
                <a:sym typeface="Helvetica Light"/>
              </a:defRPr>
            </a:pPr>
            <a:r>
              <a:t>bigger effect size</a:t>
            </a:r>
          </a:p>
        </p:txBody>
      </p:sp>
      <p:sp>
        <p:nvSpPr>
          <p:cNvPr id="827" name="Murrell et al | Mol. Biol. Evol | 32(5) | 1365–1371"/>
          <p:cNvSpPr txBox="1"/>
          <p:nvPr/>
        </p:nvSpPr>
        <p:spPr>
          <a:xfrm>
            <a:off x="19349223" y="13165219"/>
            <a:ext cx="6091164"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Mol. Biol. Evol </a:t>
            </a:r>
            <a:r>
              <a:t>| 32(5) | 1365–1371 </a:t>
            </a:r>
            <a:endParaRPr sz="1600"/>
          </a:p>
        </p:txBody>
      </p:sp>
      <p:sp>
        <p:nvSpPr>
          <p:cNvPr id="828" name="Slide Number"/>
          <p:cNvSpPr txBox="1"/>
          <p:nvPr>
            <p:ph type="sldNum" sz="quarter" idx="2"/>
          </p:nvPr>
        </p:nvSpPr>
        <p:spPr>
          <a:xfrm>
            <a:off x="11959132" y="12989932"/>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https://www.youtube.com/watch?v=plVk4NVIUh8"/>
          <p:cNvSpPr txBox="1"/>
          <p:nvPr/>
        </p:nvSpPr>
        <p:spPr>
          <a:xfrm>
            <a:off x="14451161" y="13101676"/>
            <a:ext cx="977160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hlinkClick r:id="rId2" invalidUrl="" action="" tgtFrame="" tooltip="" history="1" highlightClick="0" endSnd="0"/>
              </a:defRPr>
            </a:lvl1pPr>
          </a:lstStyle>
          <a:p>
            <a:pPr/>
            <a:r>
              <a:rPr>
                <a:hlinkClick r:id="rId2" invalidUrl="" action="" tgtFrame="" tooltip="" history="1" highlightClick="0" endSnd="0"/>
              </a:rPr>
              <a:t>https://www.youtube.com/watch?v=plVk4NVIUh8</a:t>
            </a:r>
          </a:p>
        </p:txBody>
      </p:sp>
      <p:pic>
        <p:nvPicPr>
          <p:cNvPr id="412" name="The Evolution of Bacteria on a “Mega-Plate” Petri Dish (Kishony Lab) [720p].mp4" descr="The Evolution of Bacteria on a “Mega-Plate” Petri Dish (Kishony Lab) [720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333750" y="1548607"/>
            <a:ext cx="17716500" cy="9965532"/>
          </a:xfrm>
          <a:prstGeom prst="rect">
            <a:avLst/>
          </a:prstGeom>
        </p:spPr>
      </p:pic>
      <p:sp>
        <p:nvSpPr>
          <p:cNvPr id="413"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567" fill="hold"/>
                                        <p:tgtEl>
                                          <p:spTgt spid="4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12"/>
                </p:tgtEl>
              </p:cMediaNode>
            </p:video>
            <p:seq concurrent="1" prevAc="none" nextAc="seek">
              <p:cTn id="8" evtFilter="cancelBubble" nodeType="interactiveSeq" restart="whenNotActive" fill="hold">
                <p:stCondLst>
                  <p:cond delay="0" evt="onClick">
                    <p:tgtEl>
                      <p:spTgt spid="41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12"/>
                                        </p:tgtEl>
                                      </p:cBhvr>
                                    </p:cmd>
                                  </p:childTnLst>
                                </p:cTn>
                              </p:par>
                            </p:childTnLst>
                          </p:cTn>
                        </p:par>
                      </p:childTnLst>
                    </p:cTn>
                  </p:par>
                </p:childTnLst>
              </p:cTn>
              <p:nextCondLst>
                <p:cond delay="0" evt="onClick">
                  <p:tgtEl>
                    <p:spTgt spid="41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Any questions on the previous material?"/>
          <p:cNvSpPr txBox="1"/>
          <p:nvPr>
            <p:ph type="title"/>
          </p:nvPr>
        </p:nvSpPr>
        <p:spPr>
          <a:prstGeom prst="rect">
            <a:avLst/>
          </a:prstGeom>
        </p:spPr>
        <p:txBody>
          <a:bodyPr/>
          <a:lstStyle/>
          <a:p>
            <a:pPr/>
            <a:r>
              <a:t>Any questions on the previous material?</a:t>
            </a:r>
          </a:p>
        </p:txBody>
      </p:sp>
      <p:sp>
        <p:nvSpPr>
          <p:cNvPr id="831" name="Agenda Subtitle"/>
          <p:cNvSpPr txBox="1"/>
          <p:nvPr>
            <p:ph type="body" idx="21"/>
          </p:nvPr>
        </p:nvSpPr>
        <p:spPr>
          <a:prstGeom prst="rect">
            <a:avLst/>
          </a:prstGeom>
          <a:solidFill>
            <a:srgbClr val="60D937"/>
          </a:solidFill>
        </p:spPr>
        <p:txBody>
          <a:bodyPr/>
          <a:lstStyle/>
          <a:p>
            <a:pPr algn="ctr">
              <a:defRPr b="0" sz="3200">
                <a:latin typeface="Helvetica Neue Medium"/>
                <a:ea typeface="Helvetica Neue Medium"/>
                <a:cs typeface="Helvetica Neue Medium"/>
                <a:sym typeface="Helvetica Neue Medium"/>
              </a:defRPr>
            </a:pPr>
          </a:p>
        </p:txBody>
      </p:sp>
      <p:sp>
        <p:nvSpPr>
          <p:cNvPr id="832" name="We covered the following methods in HyPhy: FitMG94, BUSTED…"/>
          <p:cNvSpPr txBox="1"/>
          <p:nvPr>
            <p:ph type="body" idx="1"/>
          </p:nvPr>
        </p:nvSpPr>
        <p:spPr>
          <a:prstGeom prst="rect">
            <a:avLst/>
          </a:prstGeom>
        </p:spPr>
        <p:txBody>
          <a:bodyPr/>
          <a:lstStyle/>
          <a:p>
            <a:pPr/>
            <a:r>
              <a:t>We covered the following methods in HyPhy: FitMG94, BUSTED</a:t>
            </a:r>
          </a:p>
          <a:p>
            <a:pPr/>
          </a:p>
          <a:p>
            <a:pPr/>
            <a:r>
              <a:t>Which estimates a mean gene-wide dN/dS (FitMG94)</a:t>
            </a:r>
          </a:p>
          <a:p>
            <a:pPr/>
            <a:r>
              <a:t>Or estimates dN/dS through a branch-site method (BUSTED)</a:t>
            </a:r>
          </a:p>
        </p:txBody>
      </p:sp>
      <p:sp>
        <p:nvSpPr>
          <p:cNvPr id="8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Which branches are under selection?"/>
          <p:cNvSpPr txBox="1"/>
          <p:nvPr>
            <p:ph type="title" idx="4294967295"/>
          </p:nvPr>
        </p:nvSpPr>
        <p:spPr>
          <a:xfrm>
            <a:off x="1206500" y="1079500"/>
            <a:ext cx="10477500" cy="1435100"/>
          </a:xfrm>
          <a:prstGeom prst="rect">
            <a:avLst/>
          </a:prstGeom>
        </p:spPr>
        <p:txBody>
          <a:bodyPr/>
          <a:lstStyle>
            <a:lvl1pPr>
              <a:defRPr spc="-84" sz="4200"/>
            </a:lvl1pPr>
          </a:lstStyle>
          <a:p>
            <a:pPr/>
            <a:r>
              <a:t>Which branches are under selection?</a:t>
            </a:r>
          </a:p>
        </p:txBody>
      </p:sp>
      <p:sp>
        <p:nvSpPr>
          <p:cNvPr id="836"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837"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838"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839"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840" name="Table 1"/>
          <p:cNvGraphicFramePr/>
          <p:nvPr/>
        </p:nvGraphicFramePr>
        <p:xfrm>
          <a:off x="3840091" y="11603059"/>
          <a:ext cx="17124141" cy="181273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39703"/>
                <a:gridCol w="15884438"/>
              </a:tblGrid>
              <a:tr h="906366">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2200">
                          <a:latin typeface="Helvetica Light"/>
                          <a:ea typeface="Helvetica Light"/>
                          <a:cs typeface="Helvetica Light"/>
                          <a:sym typeface="Helvetica Light"/>
                        </a:defRPr>
                      </a:pPr>
                      <a:r>
                        <a:t>For each image </a:t>
                      </a:r>
                      <a:r>
                        <a:rPr b="1">
                          <a:latin typeface="Helvetica"/>
                          <a:ea typeface="Helvetica"/>
                          <a:cs typeface="Helvetica"/>
                          <a:sym typeface="Helvetica"/>
                        </a:rPr>
                        <a:t>row</a:t>
                      </a:r>
                      <a:r>
                        <a:t>, is there a significant proportion of bright pixels, once the column has been reduced to </a:t>
                      </a:r>
                      <a:r>
                        <a:rPr b="1">
                          <a:latin typeface="Helvetica"/>
                          <a:ea typeface="Helvetica"/>
                          <a:cs typeface="Helvetica"/>
                          <a:sym typeface="Helvetica"/>
                        </a:rPr>
                        <a:t>N</a:t>
                      </a:r>
                      <a:r>
                        <a:t> colors only?</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906366">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sz="2000">
                          <a:latin typeface="Helvetica Light"/>
                          <a:ea typeface="Helvetica Light"/>
                          <a:cs typeface="Helvetica Light"/>
                          <a:sym typeface="Helvetica Light"/>
                        </a:defRPr>
                      </a:pPr>
                      <a:r>
                        <a:t>[aBSREL]: at a given branch, each site is a draw from an N-bin (dN/dS) distribution, which is inferred from all data for the branch. Test if there is a proportion of sites with dN/dS &gt; 1 (LRT).</a:t>
                      </a:r>
                      <a:r>
                        <a:rPr b="1">
                          <a:latin typeface="Helvetica"/>
                          <a:ea typeface="Helvetica"/>
                          <a:cs typeface="Helvetica"/>
                          <a:sym typeface="Helvetica"/>
                        </a:rPr>
                        <a:t> N</a:t>
                      </a:r>
                      <a:r>
                        <a:t> is derived adaptively from the data.</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841" name="Table 2"/>
          <p:cNvGraphicFramePr/>
          <p:nvPr/>
        </p:nvGraphicFramePr>
        <p:xfrm>
          <a:off x="5048250" y="1937741"/>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sp>
        <p:nvSpPr>
          <p:cNvPr id="842" name="Branch 1"/>
          <p:cNvSpPr txBox="1"/>
          <p:nvPr/>
        </p:nvSpPr>
        <p:spPr>
          <a:xfrm rot="16200000">
            <a:off x="2477712" y="4354115"/>
            <a:ext cx="2319295"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atin typeface="Helvetica Light"/>
                <a:ea typeface="Helvetica Light"/>
                <a:cs typeface="Helvetica Light"/>
                <a:sym typeface="Helvetica Light"/>
              </a:defRPr>
            </a:lvl1pPr>
          </a:lstStyle>
          <a:p>
            <a:pPr/>
            <a:r>
              <a:t>Branch 1</a:t>
            </a:r>
          </a:p>
        </p:txBody>
      </p:sp>
      <p:sp>
        <p:nvSpPr>
          <p:cNvPr id="849" name="Connection Line"/>
          <p:cNvSpPr/>
          <p:nvPr/>
        </p:nvSpPr>
        <p:spPr>
          <a:xfrm>
            <a:off x="3148311" y="2123009"/>
            <a:ext cx="2064681" cy="8866623"/>
          </a:xfrm>
          <a:custGeom>
            <a:avLst/>
            <a:gdLst/>
            <a:ahLst/>
            <a:cxnLst>
              <a:cxn ang="0">
                <a:pos x="wd2" y="hd2"/>
              </a:cxn>
              <a:cxn ang="5400000">
                <a:pos x="wd2" y="hd2"/>
              </a:cxn>
              <a:cxn ang="10800000">
                <a:pos x="wd2" y="hd2"/>
              </a:cxn>
              <a:cxn ang="16200000">
                <a:pos x="wd2" y="hd2"/>
              </a:cxn>
            </a:cxnLst>
            <a:rect l="0" t="0" r="r" b="b"/>
            <a:pathLst>
              <a:path w="16216" h="21600" fill="norm" stroke="1" extrusionOk="0">
                <a:moveTo>
                  <a:pt x="14256" y="0"/>
                </a:moveTo>
                <a:cubicBezTo>
                  <a:pt x="-5384" y="2920"/>
                  <a:pt x="-4731" y="10120"/>
                  <a:pt x="16216" y="21600"/>
                </a:cubicBezTo>
              </a:path>
            </a:pathLst>
          </a:custGeom>
          <a:ln w="25400">
            <a:solidFill>
              <a:srgbClr val="000000"/>
            </a:solidFill>
            <a:miter lim="400000"/>
            <a:tailEnd type="triangle"/>
          </a:ln>
        </p:spPr>
        <p:txBody>
          <a:bodyPr/>
          <a:lstStyle/>
          <a:p>
            <a:pPr/>
          </a:p>
        </p:txBody>
      </p:sp>
      <p:pic>
        <p:nvPicPr>
          <p:cNvPr id="844" name="row-strip-1-small.png" descr="row-strip-1-small.png"/>
          <p:cNvPicPr>
            <a:picLocks noChangeAspect="1"/>
          </p:cNvPicPr>
          <p:nvPr/>
        </p:nvPicPr>
        <p:blipFill>
          <a:blip r:embed="rId5">
            <a:extLst/>
          </a:blip>
          <a:stretch>
            <a:fillRect/>
          </a:stretch>
        </p:blipFill>
        <p:spPr>
          <a:xfrm>
            <a:off x="5322977" y="11582421"/>
            <a:ext cx="106402908" cy="285751"/>
          </a:xfrm>
          <a:prstGeom prst="rect">
            <a:avLst/>
          </a:prstGeom>
          <a:ln w="12700">
            <a:miter lim="400000"/>
          </a:ln>
        </p:spPr>
      </p:pic>
      <p:sp>
        <p:nvSpPr>
          <p:cNvPr id="845" name="Arrow"/>
          <p:cNvSpPr/>
          <p:nvPr/>
        </p:nvSpPr>
        <p:spPr>
          <a:xfrm rot="5400000">
            <a:off x="13351819" y="10855451"/>
            <a:ext cx="620035" cy="814416"/>
          </a:xfrm>
          <a:prstGeom prst="rightArrow">
            <a:avLst>
              <a:gd name="adj1" fmla="val 22869"/>
              <a:gd name="adj2" fmla="val 31392"/>
            </a:avLst>
          </a:prstGeom>
          <a:ln w="25400">
            <a:solidFill>
              <a:srgbClr val="000000"/>
            </a:solidFill>
            <a:miter lim="400000"/>
          </a:ln>
        </p:spPr>
        <p:txBody>
          <a:bodyPr lIns="50800" tIns="50800" rIns="50800" bIns="50800" anchor="ctr"/>
          <a:lstStyle/>
          <a:p>
            <a:pPr defTabSz="825500">
              <a:defRPr sz="3200">
                <a:solidFill>
                  <a:srgbClr val="FFFFFF"/>
                </a:solidFill>
                <a:latin typeface="Helvetica Light"/>
                <a:ea typeface="Helvetica Light"/>
                <a:cs typeface="Helvetica Light"/>
                <a:sym typeface="Helvetica Light"/>
              </a:defRPr>
            </a:pPr>
          </a:p>
        </p:txBody>
      </p:sp>
      <p:pic>
        <p:nvPicPr>
          <p:cNvPr id="846" name="row-strip-1-small.png" descr="row-strip-1-small.png"/>
          <p:cNvPicPr>
            <a:picLocks noChangeAspect="1"/>
          </p:cNvPicPr>
          <p:nvPr/>
        </p:nvPicPr>
        <p:blipFill>
          <a:blip r:embed="rId6">
            <a:extLst/>
          </a:blip>
          <a:stretch>
            <a:fillRect/>
          </a:stretch>
        </p:blipFill>
        <p:spPr>
          <a:xfrm>
            <a:off x="5322977" y="10782906"/>
            <a:ext cx="106402908" cy="285751"/>
          </a:xfrm>
          <a:prstGeom prst="rect">
            <a:avLst/>
          </a:prstGeom>
          <a:ln w="12700">
            <a:miter lim="400000"/>
          </a:ln>
        </p:spPr>
      </p:pic>
      <p:sp>
        <p:nvSpPr>
          <p:cNvPr id="847" name="3-rate fit"/>
          <p:cNvSpPr txBox="1"/>
          <p:nvPr/>
        </p:nvSpPr>
        <p:spPr>
          <a:xfrm>
            <a:off x="13665454" y="11037803"/>
            <a:ext cx="247428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Helvetica Light"/>
                <a:ea typeface="Helvetica Light"/>
                <a:cs typeface="Helvetica Light"/>
                <a:sym typeface="Helvetica Light"/>
              </a:defRPr>
            </a:lvl1pPr>
          </a:lstStyle>
          <a:p>
            <a:pPr/>
            <a:r>
              <a:t>3-rate fit</a:t>
            </a:r>
          </a:p>
        </p:txBody>
      </p:sp>
      <p:sp>
        <p:nvSpPr>
          <p:cNvPr id="848"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Best-in-class power…"/>
          <p:cNvSpPr txBox="1"/>
          <p:nvPr>
            <p:ph type="body" idx="1"/>
          </p:nvPr>
        </p:nvSpPr>
        <p:spPr>
          <a:prstGeom prst="rect">
            <a:avLst/>
          </a:prstGeom>
        </p:spPr>
        <p:txBody>
          <a:bodyPr/>
          <a:lstStyle/>
          <a:p>
            <a:pPr>
              <a:defRPr>
                <a:solidFill>
                  <a:srgbClr val="00882B"/>
                </a:solidFill>
              </a:defRPr>
            </a:pPr>
            <a:r>
              <a:t>Best-in-class power</a:t>
            </a:r>
          </a:p>
          <a:p>
            <a:pPr>
              <a:defRPr>
                <a:solidFill>
                  <a:srgbClr val="00882B"/>
                </a:solidFill>
              </a:defRPr>
            </a:pPr>
            <a:r>
              <a:t>Able to detect episodes of selection, not just selection on average at a branch</a:t>
            </a:r>
          </a:p>
          <a:p>
            <a:pPr>
              <a:defRPr>
                <a:solidFill>
                  <a:srgbClr val="00882B"/>
                </a:solidFill>
              </a:defRPr>
            </a:pPr>
            <a:r>
              <a:t>Does not make unrealistic assumptions for tractability, improves statistical behavior </a:t>
            </a:r>
          </a:p>
          <a:p>
            <a:pPr>
              <a:defRPr>
                <a:solidFill>
                  <a:srgbClr val="FF2600"/>
                </a:solidFill>
              </a:defRPr>
            </a:pPr>
          </a:p>
          <a:p>
            <a:pPr>
              <a:defRPr>
                <a:solidFill>
                  <a:srgbClr val="FF2600"/>
                </a:solidFill>
              </a:defRPr>
            </a:pPr>
            <a:r>
              <a:t>Sample size is ~sites, branch level rate estimates could be imprecise</a:t>
            </a:r>
          </a:p>
          <a:p>
            <a:pPr>
              <a:defRPr>
                <a:solidFill>
                  <a:srgbClr val="FF2600"/>
                </a:solidFill>
              </a:defRPr>
            </a:pPr>
            <a:r>
              <a:t>Cannot reliably estimate which individual sites are subject to selection</a:t>
            </a:r>
          </a:p>
          <a:p>
            <a:pPr>
              <a:defRPr>
                <a:solidFill>
                  <a:srgbClr val="FF2600"/>
                </a:solidFill>
              </a:defRPr>
            </a:pPr>
            <a:r>
              <a:t>Exploratory testing of all branches leads to loss of power for large data sets (multiple test correction)</a:t>
            </a:r>
          </a:p>
        </p:txBody>
      </p:sp>
      <p:pic>
        <p:nvPicPr>
          <p:cNvPr id="852" name="Image" descr="Image"/>
          <p:cNvPicPr>
            <a:picLocks noChangeAspect="1"/>
          </p:cNvPicPr>
          <p:nvPr/>
        </p:nvPicPr>
        <p:blipFill>
          <a:blip r:embed="rId2">
            <a:extLst/>
          </a:blip>
          <a:stretch>
            <a:fillRect/>
          </a:stretch>
        </p:blipFill>
        <p:spPr>
          <a:xfrm>
            <a:off x="3858527" y="621118"/>
            <a:ext cx="16201212" cy="2710131"/>
          </a:xfrm>
          <a:prstGeom prst="rect">
            <a:avLst/>
          </a:prstGeom>
          <a:ln w="12700">
            <a:miter lim="400000"/>
          </a:ln>
        </p:spPr>
      </p:pic>
      <p:pic>
        <p:nvPicPr>
          <p:cNvPr id="853" name="Image" descr="Image"/>
          <p:cNvPicPr>
            <a:picLocks noChangeAspect="1"/>
          </p:cNvPicPr>
          <p:nvPr/>
        </p:nvPicPr>
        <p:blipFill>
          <a:blip r:embed="rId3">
            <a:extLst/>
          </a:blip>
          <a:stretch>
            <a:fillRect/>
          </a:stretch>
        </p:blipFill>
        <p:spPr>
          <a:xfrm>
            <a:off x="17405767" y="3432594"/>
            <a:ext cx="2163866" cy="326193"/>
          </a:xfrm>
          <a:prstGeom prst="rect">
            <a:avLst/>
          </a:prstGeom>
          <a:ln w="12700">
            <a:miter lim="400000"/>
          </a:ln>
        </p:spPr>
      </p:pic>
      <p:sp>
        <p:nvSpPr>
          <p:cNvPr id="8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Fix the tree; estimate and fix some of the nuisance model parameters that are shared by all branches  (GTR biases, frequency counts)…"/>
          <p:cNvSpPr txBox="1"/>
          <p:nvPr>
            <p:ph type="body" idx="1"/>
          </p:nvPr>
        </p:nvSpPr>
        <p:spPr>
          <a:prstGeom prst="rect">
            <a:avLst/>
          </a:prstGeom>
        </p:spPr>
        <p:txBody>
          <a:bodyPr/>
          <a:lstStyle/>
          <a:p>
            <a:pPr marL="475487" indent="-475487" defTabSz="1901904">
              <a:spcBef>
                <a:spcPts val="3500"/>
              </a:spcBef>
              <a:defRPr sz="3900"/>
            </a:pPr>
            <a:r>
              <a:t>Fix the tree; estimate and fix some of the nuisance model parameters that are shared by all branches </a:t>
            </a:r>
            <a:br/>
            <a:r>
              <a:t>(GTR biases, frequency counts)</a:t>
            </a:r>
          </a:p>
          <a:p>
            <a:pPr marL="475487" indent="-475487" defTabSz="1901904">
              <a:spcBef>
                <a:spcPts val="3500"/>
              </a:spcBef>
              <a:defRPr sz="3900"/>
            </a:pPr>
            <a:r>
              <a:t>Fit a simple baseline model (one ω per branch); use this model to get initial guesses for all other parameters</a:t>
            </a:r>
          </a:p>
          <a:p>
            <a:pPr marL="475487" indent="-475487" defTabSz="1901904">
              <a:spcBef>
                <a:spcPts val="3500"/>
              </a:spcBef>
              <a:defRPr sz="3900"/>
            </a:pPr>
            <a:r>
              <a:t>Perform a greedy step-up procedure (like forward variable selection in regression models, but not as statistically bad)</a:t>
            </a:r>
          </a:p>
          <a:p>
            <a:pPr marL="475487" indent="-475487" defTabSz="1901904">
              <a:spcBef>
                <a:spcPts val="3500"/>
              </a:spcBef>
              <a:defRPr sz="3900"/>
            </a:pPr>
          </a:p>
          <a:p>
            <a:pPr marL="475487" indent="-475487" defTabSz="1901904">
              <a:spcBef>
                <a:spcPts val="3500"/>
              </a:spcBef>
              <a:defRPr sz="3900"/>
            </a:pPr>
            <a:r>
              <a:t>For each branch (longest first) try two ω rate classes, then three ω rate classes etc, until no more goodness-of-fit improvement  </a:t>
            </a:r>
            <a:br/>
            <a:r>
              <a:t>(AIC-c)</a:t>
            </a:r>
          </a:p>
          <a:p>
            <a:pPr marL="475487" indent="-475487" defTabSz="1901904">
              <a:spcBef>
                <a:spcPts val="3500"/>
              </a:spcBef>
              <a:defRPr sz="3900"/>
            </a:pPr>
            <a:r>
              <a:t>Fix the number of rates and move on to the next longest branch</a:t>
            </a:r>
          </a:p>
          <a:p>
            <a:pPr marL="475487" indent="-475487" defTabSz="1901904">
              <a:spcBef>
                <a:spcPts val="3500"/>
              </a:spcBef>
              <a:defRPr sz="3900"/>
            </a:pPr>
            <a:r>
              <a:t>Perform selection testing on the overall model (different number of ω classes on branches), using the likelihood ratio test</a:t>
            </a:r>
          </a:p>
          <a:p>
            <a:pPr marL="475487" indent="-475487" defTabSz="1901904">
              <a:spcBef>
                <a:spcPts val="3500"/>
              </a:spcBef>
              <a:defRPr sz="3900"/>
            </a:pPr>
            <a:r>
              <a:t>Each branch specified a priori (could be all branches)</a:t>
            </a:r>
          </a:p>
          <a:p>
            <a:pPr marL="475487" indent="-475487" defTabSz="1901904">
              <a:spcBef>
                <a:spcPts val="3500"/>
              </a:spcBef>
              <a:defRPr sz="3900"/>
            </a:pPr>
            <a:r>
              <a:t>Appropriate multiple testing correction</a:t>
            </a:r>
          </a:p>
        </p:txBody>
      </p:sp>
      <p:pic>
        <p:nvPicPr>
          <p:cNvPr id="857" name="Image" descr="Image"/>
          <p:cNvPicPr>
            <a:picLocks noChangeAspect="1"/>
          </p:cNvPicPr>
          <p:nvPr/>
        </p:nvPicPr>
        <p:blipFill>
          <a:blip r:embed="rId2">
            <a:extLst/>
          </a:blip>
          <a:stretch>
            <a:fillRect/>
          </a:stretch>
        </p:blipFill>
        <p:spPr>
          <a:xfrm>
            <a:off x="2894269" y="686947"/>
            <a:ext cx="16781685" cy="2807232"/>
          </a:xfrm>
          <a:prstGeom prst="rect">
            <a:avLst/>
          </a:prstGeom>
          <a:ln w="12700">
            <a:miter lim="400000"/>
          </a:ln>
        </p:spPr>
      </p:pic>
      <p:pic>
        <p:nvPicPr>
          <p:cNvPr id="858" name="Image" descr="Image"/>
          <p:cNvPicPr>
            <a:picLocks noChangeAspect="1"/>
          </p:cNvPicPr>
          <p:nvPr/>
        </p:nvPicPr>
        <p:blipFill>
          <a:blip r:embed="rId3">
            <a:extLst/>
          </a:blip>
          <a:stretch>
            <a:fillRect/>
          </a:stretch>
        </p:blipFill>
        <p:spPr>
          <a:xfrm>
            <a:off x="17338220" y="3105719"/>
            <a:ext cx="2163866" cy="326193"/>
          </a:xfrm>
          <a:prstGeom prst="rect">
            <a:avLst/>
          </a:prstGeom>
          <a:ln w="12700">
            <a:miter lim="400000"/>
          </a:ln>
        </p:spPr>
      </p:pic>
      <p:sp>
        <p:nvSpPr>
          <p:cNvPr id="8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HIV-1 env"/>
          <p:cNvSpPr/>
          <p:nvPr/>
        </p:nvSpPr>
        <p:spPr>
          <a:xfrm>
            <a:off x="553283" y="876401"/>
            <a:ext cx="190611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HIV-1 </a:t>
            </a:r>
            <a:r>
              <a:rPr i="1">
                <a:latin typeface="+mn-lt"/>
                <a:ea typeface="+mn-ea"/>
                <a:cs typeface="+mn-cs"/>
                <a:sym typeface="Helvetica Neue"/>
              </a:rPr>
              <a:t>env</a:t>
            </a:r>
          </a:p>
        </p:txBody>
      </p:sp>
      <p:sp>
        <p:nvSpPr>
          <p:cNvPr id="862" name="hyphy absrel --alignment data/HIV-sets.nex"/>
          <p:cNvSpPr txBox="1"/>
          <p:nvPr/>
        </p:nvSpPr>
        <p:spPr>
          <a:xfrm>
            <a:off x="6239350" y="12336450"/>
            <a:ext cx="1227780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absrel --alignment data/HIV-sets.nex</a:t>
            </a:r>
          </a:p>
        </p:txBody>
      </p:sp>
      <p:pic>
        <p:nvPicPr>
          <p:cNvPr id="863" name="Image" descr="Image"/>
          <p:cNvPicPr>
            <a:picLocks noChangeAspect="1"/>
          </p:cNvPicPr>
          <p:nvPr/>
        </p:nvPicPr>
        <p:blipFill>
          <a:blip r:embed="rId2">
            <a:extLst/>
          </a:blip>
          <a:stretch>
            <a:fillRect/>
          </a:stretch>
        </p:blipFill>
        <p:spPr>
          <a:xfrm>
            <a:off x="3146315" y="677225"/>
            <a:ext cx="17240988" cy="11834600"/>
          </a:xfrm>
          <a:prstGeom prst="rect">
            <a:avLst/>
          </a:prstGeom>
          <a:ln w="12700">
            <a:miter lim="400000"/>
          </a:ln>
        </p:spPr>
      </p:pic>
      <p:sp>
        <p:nvSpPr>
          <p:cNvPr id="8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6" name="Image" descr="Image"/>
          <p:cNvPicPr>
            <a:picLocks noChangeAspect="1"/>
          </p:cNvPicPr>
          <p:nvPr/>
        </p:nvPicPr>
        <p:blipFill>
          <a:blip r:embed="rId2">
            <a:extLst/>
          </a:blip>
          <a:stretch>
            <a:fillRect/>
          </a:stretch>
        </p:blipFill>
        <p:spPr>
          <a:xfrm>
            <a:off x="12126338" y="2173119"/>
            <a:ext cx="11664355" cy="8044382"/>
          </a:xfrm>
          <a:prstGeom prst="rect">
            <a:avLst/>
          </a:prstGeom>
          <a:ln w="12700">
            <a:miter lim="400000"/>
          </a:ln>
        </p:spPr>
      </p:pic>
      <p:sp>
        <p:nvSpPr>
          <p:cNvPr id="867" name="HIV-1 env"/>
          <p:cNvSpPr/>
          <p:nvPr/>
        </p:nvSpPr>
        <p:spPr>
          <a:xfrm>
            <a:off x="418192" y="1146584"/>
            <a:ext cx="190611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HIV-1 </a:t>
            </a:r>
            <a:r>
              <a:rPr i="1">
                <a:latin typeface="+mn-lt"/>
                <a:ea typeface="+mn-ea"/>
                <a:cs typeface="+mn-cs"/>
                <a:sym typeface="Helvetica Neue"/>
              </a:rPr>
              <a:t>env</a:t>
            </a:r>
          </a:p>
        </p:txBody>
      </p:sp>
      <p:sp>
        <p:nvSpPr>
          <p:cNvPr id="868" name="One dN/dS per branch"/>
          <p:cNvSpPr txBox="1"/>
          <p:nvPr/>
        </p:nvSpPr>
        <p:spPr>
          <a:xfrm>
            <a:off x="3631293" y="10552134"/>
            <a:ext cx="590644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rgbClr val="000000"/>
                </a:solidFill>
                <a:latin typeface="Courier"/>
                <a:ea typeface="Courier"/>
                <a:cs typeface="Courier"/>
                <a:sym typeface="Courier"/>
              </a:defRPr>
            </a:lvl1pPr>
          </a:lstStyle>
          <a:p>
            <a:pPr/>
            <a:r>
              <a:t>One dN/dS per branch</a:t>
            </a:r>
          </a:p>
        </p:txBody>
      </p:sp>
      <p:pic>
        <p:nvPicPr>
          <p:cNvPr id="869" name="Image" descr="Image"/>
          <p:cNvPicPr>
            <a:picLocks noChangeAspect="1"/>
          </p:cNvPicPr>
          <p:nvPr/>
        </p:nvPicPr>
        <p:blipFill>
          <a:blip r:embed="rId3">
            <a:extLst/>
          </a:blip>
          <a:stretch>
            <a:fillRect/>
          </a:stretch>
        </p:blipFill>
        <p:spPr>
          <a:xfrm>
            <a:off x="209914" y="2092248"/>
            <a:ext cx="11783868" cy="7799914"/>
          </a:xfrm>
          <a:prstGeom prst="rect">
            <a:avLst/>
          </a:prstGeom>
          <a:ln w="12700">
            <a:miter lim="400000"/>
          </a:ln>
        </p:spPr>
      </p:pic>
      <p:sp>
        <p:nvSpPr>
          <p:cNvPr id="870" name="Adaptive dN/dS per branch"/>
          <p:cNvSpPr txBox="1"/>
          <p:nvPr/>
        </p:nvSpPr>
        <p:spPr>
          <a:xfrm>
            <a:off x="14348958" y="10552134"/>
            <a:ext cx="735447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rgbClr val="000000"/>
                </a:solidFill>
                <a:latin typeface="Courier"/>
                <a:ea typeface="Courier"/>
                <a:cs typeface="Courier"/>
                <a:sym typeface="Courier"/>
              </a:defRPr>
            </a:lvl1pPr>
          </a:lstStyle>
          <a:p>
            <a:pPr/>
            <a:r>
              <a:t>Adaptive dN/dS per branch</a:t>
            </a:r>
          </a:p>
        </p:txBody>
      </p:sp>
      <p:sp>
        <p:nvSpPr>
          <p:cNvPr id="871" name="Transmission"/>
          <p:cNvSpPr txBox="1"/>
          <p:nvPr/>
        </p:nvSpPr>
        <p:spPr>
          <a:xfrm>
            <a:off x="2181850" y="5161587"/>
            <a:ext cx="358958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rgbClr val="000000"/>
                </a:solidFill>
                <a:latin typeface="Courier"/>
                <a:ea typeface="Courier"/>
                <a:cs typeface="Courier"/>
                <a:sym typeface="Courier"/>
              </a:defRPr>
            </a:lvl1pPr>
          </a:lstStyle>
          <a:p>
            <a:pPr/>
            <a:r>
              <a:t>Transmission</a:t>
            </a:r>
          </a:p>
        </p:txBody>
      </p:sp>
      <p:sp>
        <p:nvSpPr>
          <p:cNvPr id="872" name="Transmission"/>
          <p:cNvSpPr txBox="1"/>
          <p:nvPr/>
        </p:nvSpPr>
        <p:spPr>
          <a:xfrm>
            <a:off x="9479119" y="7271853"/>
            <a:ext cx="358958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rgbClr val="000000"/>
                </a:solidFill>
                <a:latin typeface="Courier"/>
                <a:ea typeface="Courier"/>
                <a:cs typeface="Courier"/>
                <a:sym typeface="Courier"/>
              </a:defRPr>
            </a:lvl1pPr>
          </a:lstStyle>
          <a:p>
            <a:pPr/>
            <a:r>
              <a:t>Transmission</a:t>
            </a:r>
          </a:p>
        </p:txBody>
      </p:sp>
      <p:sp>
        <p:nvSpPr>
          <p:cNvPr id="873" name="Line"/>
          <p:cNvSpPr/>
          <p:nvPr/>
        </p:nvSpPr>
        <p:spPr>
          <a:xfrm flipV="1">
            <a:off x="11582426" y="6212228"/>
            <a:ext cx="1899793" cy="1281014"/>
          </a:xfrm>
          <a:prstGeom prst="line">
            <a:avLst/>
          </a:prstGeom>
          <a:ln w="25400">
            <a:solidFill>
              <a:srgbClr val="000000"/>
            </a:solidFill>
            <a:miter lim="400000"/>
            <a:tailEnd type="triangle"/>
          </a:ln>
        </p:spPr>
        <p:txBody>
          <a:bodyPr lIns="50800" tIns="50800" rIns="50800" bIns="50800" anchor="ctr"/>
          <a:lstStyle/>
          <a:p>
            <a:pPr/>
          </a:p>
        </p:txBody>
      </p:sp>
      <p:sp>
        <p:nvSpPr>
          <p:cNvPr id="8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WNV NS3"/>
          <p:cNvSpPr/>
          <p:nvPr/>
        </p:nvSpPr>
        <p:spPr>
          <a:xfrm>
            <a:off x="1079019" y="898917"/>
            <a:ext cx="193537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WNV NS3</a:t>
            </a:r>
          </a:p>
        </p:txBody>
      </p:sp>
      <p:sp>
        <p:nvSpPr>
          <p:cNvPr id="877" name="hyphy absrel --alignment data/WestNileVirus_NS3.fna"/>
          <p:cNvSpPr txBox="1"/>
          <p:nvPr/>
        </p:nvSpPr>
        <p:spPr>
          <a:xfrm>
            <a:off x="5464911" y="12242211"/>
            <a:ext cx="1488426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absrel --alignment data/WestNileVirus_NS3.fna</a:t>
            </a:r>
          </a:p>
        </p:txBody>
      </p:sp>
      <p:pic>
        <p:nvPicPr>
          <p:cNvPr id="878" name="Image" descr="Image"/>
          <p:cNvPicPr>
            <a:picLocks noChangeAspect="1"/>
          </p:cNvPicPr>
          <p:nvPr/>
        </p:nvPicPr>
        <p:blipFill>
          <a:blip r:embed="rId2">
            <a:extLst/>
          </a:blip>
          <a:stretch>
            <a:fillRect/>
          </a:stretch>
        </p:blipFill>
        <p:spPr>
          <a:xfrm>
            <a:off x="3906996" y="473998"/>
            <a:ext cx="16805117" cy="11701993"/>
          </a:xfrm>
          <a:prstGeom prst="rect">
            <a:avLst/>
          </a:prstGeom>
          <a:ln w="12700">
            <a:miter lim="400000"/>
          </a:ln>
        </p:spPr>
      </p:pic>
      <p:sp>
        <p:nvSpPr>
          <p:cNvPr id="8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SARS-CoV-2 spike"/>
          <p:cNvSpPr/>
          <p:nvPr/>
        </p:nvSpPr>
        <p:spPr>
          <a:xfrm>
            <a:off x="243654" y="1185017"/>
            <a:ext cx="361503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SARS-CoV-2 spike</a:t>
            </a:r>
          </a:p>
        </p:txBody>
      </p:sp>
      <p:sp>
        <p:nvSpPr>
          <p:cNvPr id="882" name="hyphy absrel --alignment data/spike.fas --tree data/spike.tree --branches Internal"/>
          <p:cNvSpPr txBox="1"/>
          <p:nvPr/>
        </p:nvSpPr>
        <p:spPr>
          <a:xfrm>
            <a:off x="260957" y="11875106"/>
            <a:ext cx="238620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absrel --alignment data/spike.fas --tree data/spike.tree --branches Internal</a:t>
            </a:r>
          </a:p>
        </p:txBody>
      </p:sp>
      <p:pic>
        <p:nvPicPr>
          <p:cNvPr id="883" name="Image" descr="Image"/>
          <p:cNvPicPr>
            <a:picLocks noChangeAspect="1"/>
          </p:cNvPicPr>
          <p:nvPr/>
        </p:nvPicPr>
        <p:blipFill>
          <a:blip r:embed="rId2">
            <a:extLst/>
          </a:blip>
          <a:stretch>
            <a:fillRect/>
          </a:stretch>
        </p:blipFill>
        <p:spPr>
          <a:xfrm>
            <a:off x="3926001" y="533385"/>
            <a:ext cx="16607846" cy="11409172"/>
          </a:xfrm>
          <a:prstGeom prst="rect">
            <a:avLst/>
          </a:prstGeom>
          <a:ln w="12700">
            <a:miter lim="400000"/>
          </a:ln>
        </p:spPr>
      </p:pic>
      <p:sp>
        <p:nvSpPr>
          <p:cNvPr id="8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aBSREL analysis"/>
          <p:cNvSpPr txBox="1"/>
          <p:nvPr>
            <p:ph type="title"/>
          </p:nvPr>
        </p:nvSpPr>
        <p:spPr>
          <a:prstGeom prst="rect">
            <a:avLst/>
          </a:prstGeom>
        </p:spPr>
        <p:txBody>
          <a:bodyPr/>
          <a:lstStyle/>
          <a:p>
            <a:pPr/>
            <a:r>
              <a:t>aBSREL analysis</a:t>
            </a:r>
          </a:p>
        </p:txBody>
      </p:sp>
      <p:sp>
        <p:nvSpPr>
          <p:cNvPr id="887" name="West Nile Virus NS3 protein…"/>
          <p:cNvSpPr txBox="1"/>
          <p:nvPr>
            <p:ph type="body" idx="1"/>
          </p:nvPr>
        </p:nvSpPr>
        <p:spPr>
          <a:xfrm>
            <a:off x="1206500" y="2685894"/>
            <a:ext cx="21971000" cy="9818622"/>
          </a:xfrm>
          <a:prstGeom prst="rect">
            <a:avLst/>
          </a:prstGeom>
        </p:spPr>
        <p:txBody>
          <a:bodyPr numCol="2" spcCol="1098550"/>
          <a:lstStyle/>
          <a:p>
            <a:pPr marL="396239" indent="-396239" defTabSz="1584920">
              <a:spcBef>
                <a:spcPts val="2100"/>
              </a:spcBef>
              <a:defRPr b="1" sz="3250"/>
            </a:pPr>
            <a:r>
              <a:t>West Nile Virus NS3 protein</a:t>
            </a:r>
          </a:p>
          <a:p>
            <a:pPr lvl="1" marL="792479" indent="-396239" defTabSz="1584920">
              <a:spcBef>
                <a:spcPts val="2100"/>
              </a:spcBef>
              <a:defRPr sz="3250"/>
            </a:pPr>
            <a:r>
              <a:rPr b="1">
                <a:latin typeface="Courier New"/>
                <a:ea typeface="Courier New"/>
                <a:cs typeface="Courier New"/>
                <a:sym typeface="Courier New"/>
              </a:rPr>
              <a:t>91%</a:t>
            </a:r>
            <a:r>
              <a:t> branches can be explained with simple (single </a:t>
            </a:r>
            <a:r>
              <a:rPr b="1">
                <a:latin typeface="Courier New"/>
                <a:ea typeface="Courier New"/>
                <a:cs typeface="Courier New"/>
                <a:sym typeface="Courier New"/>
              </a:rPr>
              <a:t>dN/dS</a:t>
            </a:r>
            <a:r>
              <a:t>) models</a:t>
            </a:r>
          </a:p>
          <a:p>
            <a:pPr lvl="1" marL="792479" indent="-396239" defTabSz="1584920">
              <a:spcBef>
                <a:spcPts val="2100"/>
              </a:spcBef>
              <a:defRPr sz="3250"/>
            </a:pPr>
            <a:r>
              <a:rPr b="1">
                <a:latin typeface="Courier New"/>
                <a:ea typeface="Courier New"/>
                <a:cs typeface="Courier New"/>
                <a:sym typeface="Courier New"/>
              </a:rPr>
              <a:t>3</a:t>
            </a:r>
            <a:r>
              <a:t> branches (</a:t>
            </a:r>
            <a:r>
              <a:rPr b="1">
                <a:latin typeface="Courier New"/>
                <a:ea typeface="Courier New"/>
                <a:cs typeface="Courier New"/>
                <a:sym typeface="Courier New"/>
              </a:rPr>
              <a:t>9%, 60% </a:t>
            </a:r>
            <a:r>
              <a:t>of tree length</a:t>
            </a:r>
            <a:r>
              <a:t>) have evidence of multiple </a:t>
            </a:r>
            <a:r>
              <a:rPr b="1">
                <a:latin typeface="Courier New"/>
                <a:ea typeface="Courier New"/>
                <a:cs typeface="Courier New"/>
                <a:sym typeface="Courier New"/>
              </a:rPr>
              <a:t>dN/dS</a:t>
            </a:r>
            <a:r>
              <a:t> rate classes over sites, but </a:t>
            </a:r>
            <a:r>
              <a:rPr b="1"/>
              <a:t>none</a:t>
            </a:r>
            <a:r>
              <a:t> with significant proportions of sites with </a:t>
            </a:r>
            <a:r>
              <a:rPr b="1">
                <a:latin typeface="Courier New"/>
                <a:ea typeface="Courier New"/>
                <a:cs typeface="Courier New"/>
                <a:sym typeface="Courier New"/>
              </a:rPr>
              <a:t>dN/dS &gt; 1</a:t>
            </a: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p>
          <a:p>
            <a:pPr marL="396239" indent="-396239" defTabSz="1584920">
              <a:spcBef>
                <a:spcPts val="2100"/>
              </a:spcBef>
              <a:defRPr b="1" sz="3250"/>
            </a:pPr>
            <a:r>
              <a:t>HIV-1 transmission pair</a:t>
            </a:r>
          </a:p>
          <a:p>
            <a:pPr lvl="1" marL="792479" indent="-396239" defTabSz="1584920">
              <a:spcBef>
                <a:spcPts val="2100"/>
              </a:spcBef>
              <a:defRPr sz="3250"/>
            </a:pPr>
            <a:r>
              <a:rPr b="1">
                <a:latin typeface="Courier New"/>
                <a:ea typeface="Courier New"/>
                <a:cs typeface="Courier New"/>
                <a:sym typeface="Courier New"/>
              </a:rPr>
              <a:t>76%</a:t>
            </a:r>
            <a:r>
              <a:t> branches can be explained with simple (single </a:t>
            </a:r>
            <a:r>
              <a:rPr b="1">
                <a:latin typeface="Courier New"/>
                <a:ea typeface="Courier New"/>
                <a:cs typeface="Courier New"/>
                <a:sym typeface="Courier New"/>
              </a:rPr>
              <a:t>dN/dS</a:t>
            </a:r>
            <a:r>
              <a:t>) models</a:t>
            </a:r>
          </a:p>
          <a:p>
            <a:pPr lvl="1" marL="792479" indent="-396239" defTabSz="1584920">
              <a:spcBef>
                <a:spcPts val="2100"/>
              </a:spcBef>
              <a:defRPr sz="3250"/>
            </a:pPr>
            <a:r>
              <a:rPr b="1">
                <a:latin typeface="Courier New"/>
                <a:ea typeface="Courier New"/>
                <a:cs typeface="Courier New"/>
                <a:sym typeface="Courier New"/>
              </a:rPr>
              <a:t>5</a:t>
            </a:r>
            <a:r>
              <a:t> branches (</a:t>
            </a:r>
            <a:r>
              <a:rPr b="1">
                <a:latin typeface="Courier New"/>
                <a:ea typeface="Courier New"/>
                <a:cs typeface="Courier New"/>
                <a:sym typeface="Courier New"/>
              </a:rPr>
              <a:t>24%, ~100% </a:t>
            </a:r>
            <a:r>
              <a:t>of tree length</a:t>
            </a:r>
            <a:r>
              <a:t>) have evidence of multiple </a:t>
            </a:r>
            <a:r>
              <a:rPr b="1">
                <a:latin typeface="Courier New"/>
                <a:ea typeface="Courier New"/>
                <a:cs typeface="Courier New"/>
                <a:sym typeface="Courier New"/>
              </a:rPr>
              <a:t>dN/dS</a:t>
            </a:r>
            <a:r>
              <a:t> rate classes over sites</a:t>
            </a:r>
          </a:p>
          <a:p>
            <a:pPr lvl="1" marL="792479" indent="-396239" defTabSz="1584920">
              <a:spcBef>
                <a:spcPts val="2100"/>
              </a:spcBef>
              <a:defRPr sz="3250"/>
            </a:pPr>
            <a:r>
              <a:rPr b="1">
                <a:latin typeface="Courier New"/>
                <a:ea typeface="Courier New"/>
                <a:cs typeface="Courier New"/>
                <a:sym typeface="Courier New"/>
              </a:rPr>
              <a:t>3</a:t>
            </a:r>
            <a:r>
              <a:t> branches have small (</a:t>
            </a:r>
            <a:r>
              <a:rPr b="1">
                <a:latin typeface="Courier New"/>
                <a:ea typeface="Courier New"/>
                <a:cs typeface="Courier New"/>
                <a:sym typeface="Courier New"/>
              </a:rPr>
              <a:t>1-7%</a:t>
            </a:r>
            <a:r>
              <a:t>), but statistically significant (</a:t>
            </a:r>
            <a:r>
              <a:rPr b="1">
                <a:latin typeface="Courier New"/>
                <a:ea typeface="Courier New"/>
                <a:cs typeface="Courier New"/>
                <a:sym typeface="Courier New"/>
              </a:rPr>
              <a:t>p&lt;0.05</a:t>
            </a:r>
            <a:r>
              <a:t>, multiple testing corrected) proportions of sites with </a:t>
            </a:r>
            <a:r>
              <a:rPr b="1">
                <a:latin typeface="Courier New"/>
                <a:ea typeface="Courier New"/>
                <a:cs typeface="Courier New"/>
                <a:sym typeface="Courier New"/>
              </a:rPr>
              <a:t>dN/dS &gt; 1</a:t>
            </a:r>
            <a:r>
              <a:t>, including the </a:t>
            </a:r>
            <a:r>
              <a:rPr b="1"/>
              <a:t>transmission</a:t>
            </a:r>
            <a:r>
              <a:t> branch</a:t>
            </a:r>
          </a:p>
          <a:p>
            <a:pPr marL="396239" indent="-396239" defTabSz="1584920">
              <a:spcBef>
                <a:spcPts val="2100"/>
              </a:spcBef>
              <a:defRPr b="1" sz="3250"/>
            </a:pPr>
            <a:r>
              <a:t>SARS-CoV-2 spike</a:t>
            </a:r>
          </a:p>
          <a:p>
            <a:pPr lvl="1" marL="792479" indent="-396239" defTabSz="1584920">
              <a:spcBef>
                <a:spcPts val="2100"/>
              </a:spcBef>
              <a:defRPr sz="3250"/>
            </a:pPr>
            <a:r>
              <a:t>All but </a:t>
            </a:r>
            <a:r>
              <a:rPr b="1"/>
              <a:t>one</a:t>
            </a:r>
            <a:r>
              <a:t> branch can be explained with simple (single </a:t>
            </a:r>
            <a:r>
              <a:rPr b="1">
                <a:latin typeface="Courier New"/>
                <a:ea typeface="Courier New"/>
                <a:cs typeface="Courier New"/>
                <a:sym typeface="Courier New"/>
              </a:rPr>
              <a:t>dN/dS</a:t>
            </a:r>
            <a:r>
              <a:t>) models</a:t>
            </a:r>
          </a:p>
          <a:p>
            <a:pPr lvl="1" marL="792479" indent="-396239" defTabSz="1584920">
              <a:spcBef>
                <a:spcPts val="2100"/>
              </a:spcBef>
              <a:defRPr sz="3250"/>
            </a:pPr>
            <a:r>
              <a:rPr b="1">
                <a:latin typeface="Courier New"/>
                <a:ea typeface="Courier New"/>
                <a:cs typeface="Courier New"/>
                <a:sym typeface="Courier New"/>
              </a:rPr>
              <a:t>1</a:t>
            </a:r>
            <a:r>
              <a:t> long terminal branch (</a:t>
            </a:r>
            <a:r>
              <a:rPr b="1">
                <a:latin typeface="Courier New"/>
                <a:ea typeface="Courier New"/>
                <a:cs typeface="Courier New"/>
                <a:sym typeface="Courier New"/>
              </a:rPr>
              <a:t>~34% </a:t>
            </a:r>
            <a:r>
              <a:t>of tree length</a:t>
            </a:r>
            <a:r>
              <a:t>) has evidence of multiple </a:t>
            </a:r>
            <a:r>
              <a:rPr b="1">
                <a:latin typeface="Courier New"/>
                <a:ea typeface="Courier New"/>
                <a:cs typeface="Courier New"/>
                <a:sym typeface="Courier New"/>
              </a:rPr>
              <a:t>dN/dS</a:t>
            </a:r>
            <a:r>
              <a:t> rate classes over sites</a:t>
            </a:r>
          </a:p>
          <a:p>
            <a:pPr lvl="1" marL="792479" indent="-396239" defTabSz="1584920">
              <a:spcBef>
                <a:spcPts val="2100"/>
              </a:spcBef>
              <a:defRPr sz="3250"/>
            </a:pPr>
            <a:r>
              <a:t>No evidence of branch level selection on internal branches.</a:t>
            </a:r>
          </a:p>
        </p:txBody>
      </p:sp>
      <p:sp>
        <p:nvSpPr>
          <p:cNvPr id="8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Correlates of evolutionary complexity…"/>
          <p:cNvSpPr txBox="1"/>
          <p:nvPr>
            <p:ph type="title"/>
          </p:nvPr>
        </p:nvSpPr>
        <p:spPr>
          <a:xfrm>
            <a:off x="952232" y="-653104"/>
            <a:ext cx="21971004" cy="4648201"/>
          </a:xfrm>
          <a:prstGeom prst="rect">
            <a:avLst/>
          </a:prstGeom>
        </p:spPr>
        <p:txBody>
          <a:bodyPr/>
          <a:lstStyle/>
          <a:p>
            <a:pPr defTabSz="2267655">
              <a:defRPr b="1" spc="-199" sz="9951">
                <a:latin typeface="Helvetica"/>
                <a:ea typeface="Helvetica"/>
                <a:cs typeface="Helvetica"/>
                <a:sym typeface="Helvetica"/>
              </a:defRPr>
            </a:pPr>
            <a:r>
              <a:t>Correlates of evolutionary complexity </a:t>
            </a:r>
          </a:p>
          <a:p>
            <a:pPr defTabSz="2267655">
              <a:defRPr spc="-199" sz="9951">
                <a:latin typeface="Helvetica Light"/>
                <a:ea typeface="Helvetica Light"/>
                <a:cs typeface="Helvetica Light"/>
                <a:sym typeface="Helvetica Light"/>
              </a:defRPr>
            </a:pPr>
            <a:r>
              <a:rPr spc="-113" sz="5673"/>
              <a:t>An analysis of ~9,000 curated gene alignments from </a:t>
            </a:r>
            <a:r>
              <a:rPr i="1" spc="-113" sz="5673">
                <a:latin typeface="Helvetica"/>
                <a:ea typeface="Helvetica"/>
                <a:cs typeface="Helvetica"/>
                <a:sym typeface="Helvetica"/>
              </a:rPr>
              <a:t>selectome.unil.ch</a:t>
            </a:r>
            <a:r>
              <a:t> </a:t>
            </a:r>
          </a:p>
        </p:txBody>
      </p:sp>
      <p:sp>
        <p:nvSpPr>
          <p:cNvPr id="891" name="⬆︎(branch length)…"/>
          <p:cNvSpPr/>
          <p:nvPr/>
        </p:nvSpPr>
        <p:spPr>
          <a:xfrm>
            <a:off x="13331285" y="5793294"/>
            <a:ext cx="3984916" cy="1308102"/>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rPr>
                <a:latin typeface="Arial Black"/>
                <a:ea typeface="Arial Black"/>
                <a:cs typeface="Arial Black"/>
                <a:sym typeface="Arial Black"/>
              </a:rPr>
              <a:t>⬆︎(</a:t>
            </a:r>
            <a:r>
              <a:t>branch length)</a:t>
            </a:r>
          </a:p>
          <a:p>
            <a:pPr>
              <a:defRPr sz="2200">
                <a:solidFill>
                  <a:srgbClr val="FFFFFF"/>
                </a:solidFill>
                <a:latin typeface="Helvetica Light"/>
                <a:ea typeface="Helvetica Light"/>
                <a:cs typeface="Helvetica Light"/>
                <a:sym typeface="Helvetica Light"/>
              </a:defRPr>
            </a:pPr>
            <a:r>
              <a:t>increased process complexity</a:t>
            </a:r>
          </a:p>
        </p:txBody>
      </p:sp>
      <p:sp>
        <p:nvSpPr>
          <p:cNvPr id="892" name="⬆︎(longer genes)…"/>
          <p:cNvSpPr/>
          <p:nvPr/>
        </p:nvSpPr>
        <p:spPr>
          <a:xfrm>
            <a:off x="8229469" y="3349338"/>
            <a:ext cx="3920546" cy="14097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rPr>
                <a:latin typeface="Arial Black"/>
                <a:ea typeface="Arial Black"/>
                <a:cs typeface="Arial Black"/>
                <a:sym typeface="Arial Black"/>
              </a:rPr>
              <a:t>⬆︎(</a:t>
            </a:r>
            <a:r>
              <a:t>longer genes)</a:t>
            </a:r>
          </a:p>
          <a:p>
            <a:pPr>
              <a:defRPr sz="2800">
                <a:solidFill>
                  <a:srgbClr val="FFFFFF"/>
                </a:solidFill>
                <a:latin typeface="Helvetica Light"/>
                <a:ea typeface="Helvetica Light"/>
                <a:cs typeface="Helvetica Light"/>
                <a:sym typeface="Helvetica Light"/>
              </a:defRPr>
            </a:pPr>
            <a:r>
              <a:t>larger sample size</a:t>
            </a:r>
          </a:p>
        </p:txBody>
      </p:sp>
      <p:sp>
        <p:nvSpPr>
          <p:cNvPr id="893" name="⬇︎ (#taxa)…"/>
          <p:cNvSpPr/>
          <p:nvPr/>
        </p:nvSpPr>
        <p:spPr>
          <a:xfrm>
            <a:off x="8197284" y="8594437"/>
            <a:ext cx="3984915" cy="1206502"/>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Light"/>
                <a:ea typeface="Helvetica Light"/>
                <a:cs typeface="Helvetica Light"/>
                <a:sym typeface="Helvetica Light"/>
              </a:defRPr>
            </a:pPr>
            <a:r>
              <a:rPr>
                <a:latin typeface="ヒラギノ明朝 ProN W3"/>
                <a:ea typeface="ヒラギノ明朝 ProN W3"/>
                <a:cs typeface="ヒラギノ明朝 ProN W3"/>
                <a:sym typeface="ヒラギノ明朝 ProN W3"/>
              </a:rPr>
              <a:t>⬇︎</a:t>
            </a:r>
            <a:r>
              <a:t> (#taxa)</a:t>
            </a:r>
          </a:p>
          <a:p>
            <a:pPr>
              <a:defRPr sz="2200">
                <a:solidFill>
                  <a:srgbClr val="FFFFFF"/>
                </a:solidFill>
                <a:latin typeface="Helvetica Light"/>
                <a:ea typeface="Helvetica Light"/>
                <a:cs typeface="Helvetica Light"/>
                <a:sym typeface="Helvetica Light"/>
              </a:defRPr>
            </a:pPr>
            <a:r>
              <a:t>for a fixed taxon </a:t>
            </a:r>
            <a:r>
              <a:rPr i="1">
                <a:latin typeface="Helvetica"/>
                <a:ea typeface="Helvetica"/>
                <a:cs typeface="Helvetica"/>
                <a:sym typeface="Helvetica"/>
              </a:rPr>
              <a:t>range</a:t>
            </a:r>
          </a:p>
        </p:txBody>
      </p:sp>
      <p:sp>
        <p:nvSpPr>
          <p:cNvPr id="894" name="⬆︎(test signal)…"/>
          <p:cNvSpPr/>
          <p:nvPr/>
        </p:nvSpPr>
        <p:spPr>
          <a:xfrm>
            <a:off x="13331285" y="11125309"/>
            <a:ext cx="3984916" cy="1181102"/>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800">
                <a:solidFill>
                  <a:srgbClr val="FFFFFF"/>
                </a:solidFill>
                <a:latin typeface="Helvetica Light"/>
                <a:ea typeface="Helvetica Light"/>
                <a:cs typeface="Helvetica Light"/>
                <a:sym typeface="Helvetica Light"/>
              </a:defRPr>
            </a:pPr>
            <a:r>
              <a:rPr>
                <a:latin typeface="Arial Black"/>
                <a:ea typeface="Arial Black"/>
                <a:cs typeface="Arial Black"/>
                <a:sym typeface="Arial Black"/>
              </a:rPr>
              <a:t>⬆︎(</a:t>
            </a:r>
            <a:r>
              <a:t>test signal)</a:t>
            </a:r>
          </a:p>
          <a:p>
            <a:pPr>
              <a:defRPr sz="2600">
                <a:solidFill>
                  <a:srgbClr val="FFFFFF"/>
                </a:solidFill>
                <a:latin typeface="Helvetica Light"/>
                <a:ea typeface="Helvetica Light"/>
                <a:cs typeface="Helvetica Light"/>
                <a:sym typeface="Helvetica Light"/>
              </a:defRPr>
            </a:pPr>
            <a:r>
              <a:t>model resolution/effect</a:t>
            </a:r>
          </a:p>
        </p:txBody>
      </p:sp>
      <p:pic>
        <p:nvPicPr>
          <p:cNvPr id="895" name="Image" descr="Image"/>
          <p:cNvPicPr>
            <a:picLocks noChangeAspect="1"/>
          </p:cNvPicPr>
          <p:nvPr/>
        </p:nvPicPr>
        <p:blipFill>
          <a:blip r:embed="rId2">
            <a:extLst/>
          </a:blip>
          <a:stretch>
            <a:fillRect/>
          </a:stretch>
        </p:blipFill>
        <p:spPr>
          <a:xfrm>
            <a:off x="6679009" y="2577468"/>
            <a:ext cx="11025914" cy="11125659"/>
          </a:xfrm>
          <a:prstGeom prst="rect">
            <a:avLst/>
          </a:prstGeom>
          <a:ln w="12700">
            <a:miter lim="400000"/>
          </a:ln>
        </p:spPr>
      </p:pic>
      <p:sp>
        <p:nvSpPr>
          <p:cNvPr id="896" name="Slide Number"/>
          <p:cNvSpPr txBox="1"/>
          <p:nvPr>
            <p:ph type="sldNum" sz="quarter" idx="2"/>
          </p:nvPr>
        </p:nvSpPr>
        <p:spPr>
          <a:xfrm>
            <a:off x="11959132" y="12989932"/>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CD8+ Cytotoxic T-lymphocytes (CTLs) effect cell-mediated immune response…"/>
          <p:cNvSpPr txBox="1"/>
          <p:nvPr>
            <p:ph type="body" sz="half" idx="1"/>
          </p:nvPr>
        </p:nvSpPr>
        <p:spPr>
          <a:xfrm>
            <a:off x="1206500" y="3004101"/>
            <a:ext cx="8379093" cy="8913072"/>
          </a:xfrm>
          <a:prstGeom prst="rect">
            <a:avLst/>
          </a:prstGeom>
        </p:spPr>
        <p:txBody>
          <a:bodyPr/>
          <a:lstStyle/>
          <a:p>
            <a:pPr marL="443991" indent="-443991" defTabSz="2243271">
              <a:spcBef>
                <a:spcPts val="4100"/>
              </a:spcBef>
              <a:defRPr sz="3496"/>
            </a:pPr>
            <a:r>
              <a:t>CD8+ Cytotoxic T-lymphocytes (CTLs) effect cell-mediated immune response</a:t>
            </a:r>
          </a:p>
          <a:p>
            <a:pPr marL="443991" indent="-443991" defTabSz="2243271">
              <a:spcBef>
                <a:spcPts val="4100"/>
              </a:spcBef>
              <a:defRPr sz="3496"/>
            </a:pPr>
            <a:r>
              <a:t>Foreign (e.g., viral) proteins are cleaved by the proteasome in infected cells, transported by the Transporter associated with antigen processing (TAP) complex and loaded onto the MHC Class 1 molecule.  </a:t>
            </a:r>
          </a:p>
          <a:p>
            <a:pPr marL="443991" indent="-443991" defTabSz="2243271">
              <a:spcBef>
                <a:spcPts val="4100"/>
              </a:spcBef>
              <a:defRPr sz="3496"/>
            </a:pPr>
            <a:r>
              <a:t>MHC Class 1 presents a restricted polypeptide (</a:t>
            </a:r>
            <a:r>
              <a:rPr b="1"/>
              <a:t>epitope</a:t>
            </a:r>
            <a:r>
              <a:t>) on the surface of the cell. </a:t>
            </a:r>
          </a:p>
          <a:p>
            <a:pPr marL="443991" indent="-443991" defTabSz="2243271">
              <a:spcBef>
                <a:spcPts val="4100"/>
              </a:spcBef>
              <a:defRPr sz="3496"/>
            </a:pPr>
            <a:r>
              <a:t>A CD8+ cells binds to presented foreign peptides via a T cell receptor (TCR) and initiates infected cell apoptosis.</a:t>
            </a:r>
          </a:p>
        </p:txBody>
      </p:sp>
      <p:sp>
        <p:nvSpPr>
          <p:cNvPr id="416" name="Example: MHC-restricted CTL killing of infected cells"/>
          <p:cNvSpPr txBox="1"/>
          <p:nvPr>
            <p:ph type="title"/>
          </p:nvPr>
        </p:nvSpPr>
        <p:spPr>
          <a:prstGeom prst="rect">
            <a:avLst/>
          </a:prstGeom>
        </p:spPr>
        <p:txBody>
          <a:bodyPr/>
          <a:lstStyle/>
          <a:p>
            <a:pPr defTabSz="1950671">
              <a:defRPr spc="-96" sz="4800"/>
            </a:pPr>
            <a:r>
              <a:rPr u="sng"/>
              <a:t>Example:</a:t>
            </a:r>
            <a:r>
              <a:t> MHC-restricted CTL killing of infected cells</a:t>
            </a:r>
          </a:p>
        </p:txBody>
      </p:sp>
      <p:sp>
        <p:nvSpPr>
          <p:cNvPr id="417"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8" name="Image" descr="Image"/>
          <p:cNvPicPr>
            <a:picLocks noChangeAspect="1"/>
          </p:cNvPicPr>
          <p:nvPr/>
        </p:nvPicPr>
        <p:blipFill>
          <a:blip r:embed="rId2">
            <a:extLst/>
          </a:blip>
          <a:stretch>
            <a:fillRect/>
          </a:stretch>
        </p:blipFill>
        <p:spPr>
          <a:xfrm>
            <a:off x="9809937" y="2345007"/>
            <a:ext cx="13844463" cy="10006431"/>
          </a:xfrm>
          <a:prstGeom prst="rect">
            <a:avLst/>
          </a:prstGeom>
          <a:ln w="12700">
            <a:miter lim="400000"/>
          </a:ln>
        </p:spPr>
      </p:pic>
      <p:sp>
        <p:nvSpPr>
          <p:cNvPr id="419" name="https://www.mdpi.com/1420-3049/25/22/5409"/>
          <p:cNvSpPr txBox="1"/>
          <p:nvPr/>
        </p:nvSpPr>
        <p:spPr>
          <a:xfrm>
            <a:off x="13208925" y="12624268"/>
            <a:ext cx="646633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https://www.mdpi.com/1420-3049/25/22/5409</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Unanticipated effects of bad modeling assumptions"/>
          <p:cNvSpPr txBox="1"/>
          <p:nvPr>
            <p:ph type="title"/>
          </p:nvPr>
        </p:nvSpPr>
        <p:spPr>
          <a:prstGeom prst="rect">
            <a:avLst/>
          </a:prstGeom>
        </p:spPr>
        <p:txBody>
          <a:bodyPr/>
          <a:lstStyle>
            <a:lvl1pPr defTabSz="2072588">
              <a:defRPr spc="-144" sz="7225"/>
            </a:lvl1pPr>
          </a:lstStyle>
          <a:p>
            <a:pPr/>
            <a:r>
              <a:t>Unanticipated effects of bad modeling assumptions</a:t>
            </a:r>
          </a:p>
        </p:txBody>
      </p:sp>
      <p:sp>
        <p:nvSpPr>
          <p:cNvPr id="899" name="Models that fail to account for significant shifts in selective pressures through lineages also significantly underestimate branch lengths…"/>
          <p:cNvSpPr txBox="1"/>
          <p:nvPr>
            <p:ph type="body" idx="1"/>
          </p:nvPr>
        </p:nvSpPr>
        <p:spPr>
          <a:xfrm>
            <a:off x="1206500" y="3002380"/>
            <a:ext cx="21971000" cy="9502136"/>
          </a:xfrm>
          <a:prstGeom prst="rect">
            <a:avLst/>
          </a:prstGeom>
        </p:spPr>
        <p:txBody>
          <a:bodyPr/>
          <a:lstStyle/>
          <a:p>
            <a:pPr/>
            <a:r>
              <a:t>Models that fail to account for significant shifts in selective pressures through lineages also significantly underestimate branch lengths</a:t>
            </a:r>
          </a:p>
          <a:p>
            <a:pPr/>
            <a:r>
              <a:t>An instructive example is long-range molecular dating of pathogens, where recent isolates (e.g., 30-50 years of sampling) are used to extrapolate the date when a particular pathogen had emerged</a:t>
            </a:r>
          </a:p>
          <a:p>
            <a:pPr/>
            <a:r>
              <a:t>This creates the situation when terminal branches in the tree have relatively high dN/dS (within-host level evolution), which deep interior branches have very low dN/dS (long term conservation)</a:t>
            </a:r>
          </a:p>
        </p:txBody>
      </p:sp>
      <p:sp>
        <p:nvSpPr>
          <p:cNvPr id="9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Using models that do not vary selection pressure across lineages yields a patently false “too young” estimate for the origin of measles (about 600 years ago)…"/>
          <p:cNvSpPr txBox="1"/>
          <p:nvPr>
            <p:ph type="body" sz="half" idx="1"/>
          </p:nvPr>
        </p:nvSpPr>
        <p:spPr>
          <a:xfrm>
            <a:off x="367425" y="2087253"/>
            <a:ext cx="10727231" cy="9891551"/>
          </a:xfrm>
          <a:prstGeom prst="rect">
            <a:avLst/>
          </a:prstGeom>
        </p:spPr>
        <p:txBody>
          <a:bodyPr spcCol="536361"/>
          <a:lstStyle/>
          <a:p>
            <a:pPr marL="573023" indent="-573023" defTabSz="2292038">
              <a:spcBef>
                <a:spcPts val="3100"/>
              </a:spcBef>
              <a:defRPr sz="4512"/>
            </a:pPr>
            <a:r>
              <a:t>Using models that do not vary selection pressure across lineages yields a patently false “</a:t>
            </a:r>
            <a:r>
              <a:rPr i="1"/>
              <a:t>too young</a:t>
            </a:r>
            <a:r>
              <a:t>” estimate for the origin of </a:t>
            </a:r>
            <a:r>
              <a:rPr b="1"/>
              <a:t>measles</a:t>
            </a:r>
            <a:r>
              <a:t> (about 600 years ago)</a:t>
            </a:r>
          </a:p>
          <a:p>
            <a:pPr marL="573023" indent="-573023" defTabSz="2292038">
              <a:spcBef>
                <a:spcPts val="3100"/>
              </a:spcBef>
              <a:defRPr sz="4512"/>
            </a:pPr>
            <a:r>
              <a:t>This estimate is refuted by clear historical records which suggest that measles is at least 1,500-5,000 years old</a:t>
            </a:r>
          </a:p>
          <a:p>
            <a:pPr lvl="1" marL="1012559" indent="-439535" defTabSz="2292038">
              <a:spcBef>
                <a:spcPts val="3100"/>
              </a:spcBef>
              <a:defRPr i="1" sz="2820"/>
            </a:pPr>
            <a:r>
              <a:t>This includes a treatise by a Persian physician Rhazes about </a:t>
            </a:r>
            <a:r>
              <a:rPr b="1"/>
              <a:t>differential diagnosis of measles and smallpox</a:t>
            </a:r>
            <a:r>
              <a:t> published circa 600 AD.</a:t>
            </a:r>
          </a:p>
          <a:p>
            <a:pPr marL="573023" indent="-573023" defTabSz="2292038">
              <a:spcBef>
                <a:spcPts val="3100"/>
              </a:spcBef>
              <a:defRPr sz="4512"/>
            </a:pPr>
            <a:r>
              <a:t>Same patterns found for corona-viruses, ebola, avian influenza and herpesvirus</a:t>
            </a:r>
          </a:p>
        </p:txBody>
      </p:sp>
      <p:sp>
        <p:nvSpPr>
          <p:cNvPr id="903" name="Wertheim and Pond (2011) Mol Biol Evol. 28(12):3355-65"/>
          <p:cNvSpPr/>
          <p:nvPr/>
        </p:nvSpPr>
        <p:spPr>
          <a:xfrm>
            <a:off x="16918649" y="13110095"/>
            <a:ext cx="7363055" cy="387070"/>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1800">
                <a:solidFill>
                  <a:srgbClr val="FFFFFF"/>
                </a:solidFill>
                <a:latin typeface="Helvetica Neue Medium"/>
                <a:ea typeface="Helvetica Neue Medium"/>
                <a:cs typeface="Helvetica Neue Medium"/>
                <a:sym typeface="Helvetica Neue Medium"/>
              </a:defRPr>
            </a:lvl1pPr>
          </a:lstStyle>
          <a:p>
            <a:pPr/>
            <a:r>
              <a:t>Wertheim and Pond (2011) Mol Biol Evol. 28(12):3355-65</a:t>
            </a:r>
          </a:p>
        </p:txBody>
      </p:sp>
      <p:pic>
        <p:nvPicPr>
          <p:cNvPr id="904" name="Image" descr="Image"/>
          <p:cNvPicPr>
            <a:picLocks noChangeAspect="1"/>
          </p:cNvPicPr>
          <p:nvPr/>
        </p:nvPicPr>
        <p:blipFill>
          <a:blip r:embed="rId2">
            <a:extLst/>
          </a:blip>
          <a:srcRect l="0" t="0" r="12076" b="0"/>
          <a:stretch>
            <a:fillRect/>
          </a:stretch>
        </p:blipFill>
        <p:spPr>
          <a:xfrm>
            <a:off x="11995545" y="1406329"/>
            <a:ext cx="9134105" cy="10080334"/>
          </a:xfrm>
          <a:prstGeom prst="rect">
            <a:avLst/>
          </a:prstGeom>
          <a:ln w="12700">
            <a:miter lim="400000"/>
          </a:ln>
        </p:spPr>
      </p:pic>
      <p:sp>
        <p:nvSpPr>
          <p:cNvPr id="9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Questions about the previous material?"/>
          <p:cNvSpPr txBox="1"/>
          <p:nvPr>
            <p:ph type="title"/>
          </p:nvPr>
        </p:nvSpPr>
        <p:spPr>
          <a:prstGeom prst="rect">
            <a:avLst/>
          </a:prstGeom>
        </p:spPr>
        <p:txBody>
          <a:bodyPr/>
          <a:lstStyle/>
          <a:p>
            <a:pPr/>
            <a:r>
              <a:t>Questions about the previous material?</a:t>
            </a:r>
          </a:p>
        </p:txBody>
      </p:sp>
      <p:sp>
        <p:nvSpPr>
          <p:cNvPr id="908" name="Agenda Subtitle"/>
          <p:cNvSpPr txBox="1"/>
          <p:nvPr>
            <p:ph type="body" idx="21"/>
          </p:nvPr>
        </p:nvSpPr>
        <p:spPr>
          <a:prstGeom prst="rect">
            <a:avLst/>
          </a:prstGeom>
          <a:solidFill>
            <a:srgbClr val="60D937"/>
          </a:solidFill>
        </p:spPr>
        <p:txBody>
          <a:bodyPr/>
          <a:lstStyle/>
          <a:p>
            <a:pPr algn="ctr">
              <a:defRPr b="0" sz="3200">
                <a:latin typeface="Helvetica Neue Medium"/>
                <a:ea typeface="Helvetica Neue Medium"/>
                <a:cs typeface="Helvetica Neue Medium"/>
                <a:sym typeface="Helvetica Neue Medium"/>
              </a:defRPr>
            </a:pPr>
          </a:p>
        </p:txBody>
      </p:sp>
      <p:sp>
        <p:nvSpPr>
          <p:cNvPr id="909" name="We covered the aBSREL method, which detects episodes of selection across branches in your phylogeny."/>
          <p:cNvSpPr txBox="1"/>
          <p:nvPr>
            <p:ph type="body" idx="1"/>
          </p:nvPr>
        </p:nvSpPr>
        <p:spPr>
          <a:prstGeom prst="rect">
            <a:avLst/>
          </a:prstGeom>
        </p:spPr>
        <p:txBody>
          <a:bodyPr/>
          <a:lstStyle/>
          <a:p>
            <a:pPr/>
            <a:r>
              <a:t>We covered the aBSREL method, which detects episodes of selection across branches in your phylogeny.</a:t>
            </a:r>
          </a:p>
        </p:txBody>
      </p:sp>
      <p:sp>
        <p:nvSpPr>
          <p:cNvPr id="9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Which sites are under selection?"/>
          <p:cNvSpPr txBox="1"/>
          <p:nvPr>
            <p:ph type="title" idx="4294967295"/>
          </p:nvPr>
        </p:nvSpPr>
        <p:spPr>
          <a:xfrm>
            <a:off x="1206500" y="1079500"/>
            <a:ext cx="10477500" cy="1435100"/>
          </a:xfrm>
          <a:prstGeom prst="rect">
            <a:avLst/>
          </a:prstGeom>
        </p:spPr>
        <p:txBody>
          <a:bodyPr/>
          <a:lstStyle>
            <a:lvl1pPr>
              <a:defRPr spc="-84" sz="4200"/>
            </a:lvl1pPr>
          </a:lstStyle>
          <a:p>
            <a:pPr/>
            <a:r>
              <a:t>Which sites are under selection?</a:t>
            </a:r>
          </a:p>
        </p:txBody>
      </p:sp>
      <p:sp>
        <p:nvSpPr>
          <p:cNvPr id="913" name="Line"/>
          <p:cNvSpPr/>
          <p:nvPr/>
        </p:nvSpPr>
        <p:spPr>
          <a:xfrm>
            <a:off x="5086349" y="10197703"/>
            <a:ext cx="13961269" cy="1"/>
          </a:xfrm>
          <a:prstGeom prst="line">
            <a:avLst/>
          </a:prstGeom>
          <a:ln w="25400">
            <a:solidFill>
              <a:srgbClr val="000000"/>
            </a:solidFill>
            <a:miter lim="400000"/>
            <a:headEnd type="oval"/>
            <a:tailEnd type="oval"/>
          </a:ln>
        </p:spPr>
        <p:txBody>
          <a:bodyPr lIns="50800" tIns="50800" rIns="50800" bIns="50800" anchor="ctr"/>
          <a:lstStyle/>
          <a:p>
            <a:pPr/>
          </a:p>
        </p:txBody>
      </p:sp>
      <p:sp>
        <p:nvSpPr>
          <p:cNvPr id="914" name="Sites"/>
          <p:cNvSpPr txBox="1"/>
          <p:nvPr/>
        </p:nvSpPr>
        <p:spPr>
          <a:xfrm>
            <a:off x="18102354" y="10228969"/>
            <a:ext cx="1073761"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Sites</a:t>
            </a:r>
          </a:p>
        </p:txBody>
      </p:sp>
      <p:sp>
        <p:nvSpPr>
          <p:cNvPr id="915" name="Line"/>
          <p:cNvSpPr/>
          <p:nvPr/>
        </p:nvSpPr>
        <p:spPr>
          <a:xfrm flipV="1">
            <a:off x="4798218" y="1848255"/>
            <a:ext cx="1" cy="8056709"/>
          </a:xfrm>
          <a:prstGeom prst="line">
            <a:avLst/>
          </a:prstGeom>
          <a:ln w="25400">
            <a:solidFill>
              <a:srgbClr val="000000"/>
            </a:solidFill>
            <a:miter lim="400000"/>
            <a:headEnd type="oval"/>
            <a:tailEnd type="oval"/>
          </a:ln>
        </p:spPr>
        <p:txBody>
          <a:bodyPr lIns="50800" tIns="50800" rIns="50800" bIns="50800" anchor="ctr"/>
          <a:lstStyle/>
          <a:p>
            <a:pPr/>
          </a:p>
        </p:txBody>
      </p:sp>
      <p:sp>
        <p:nvSpPr>
          <p:cNvPr id="916" name="Branches"/>
          <p:cNvSpPr txBox="1"/>
          <p:nvPr/>
        </p:nvSpPr>
        <p:spPr>
          <a:xfrm rot="16200000">
            <a:off x="3450389" y="8514469"/>
            <a:ext cx="194556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Branches</a:t>
            </a:r>
          </a:p>
        </p:txBody>
      </p:sp>
      <p:graphicFrame>
        <p:nvGraphicFramePr>
          <p:cNvPr id="917" name="Table 1"/>
          <p:cNvGraphicFramePr/>
          <p:nvPr/>
        </p:nvGraphicFramePr>
        <p:xfrm>
          <a:off x="3625778" y="10871051"/>
          <a:ext cx="15459940" cy="198864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19223"/>
                <a:gridCol w="14340715"/>
              </a:tblGrid>
              <a:tr h="994320">
                <a:tc>
                  <a:txBody>
                    <a:bodyPr/>
                    <a:lstStyle/>
                    <a:p>
                      <a:pPr algn="l"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2"/>
                      <a:srcRect l="0" t="0" r="0" b="0"/>
                      <a:stretch>
                        <a:fillRect/>
                      </a:stretch>
                    </a:blipFill>
                  </a:tcPr>
                </a:tc>
                <a:tc>
                  <a:txBody>
                    <a:bodyPr/>
                    <a:lstStyle/>
                    <a:p>
                      <a:pPr algn="l" defTabSz="914400">
                        <a:defRPr sz="1800"/>
                      </a:pPr>
                      <a:r>
                        <a:rPr sz="2600">
                          <a:latin typeface="Helvetica Light"/>
                          <a:ea typeface="Helvetica Light"/>
                          <a:cs typeface="Helvetica Light"/>
                          <a:sym typeface="Helvetica Light"/>
                        </a:rPr>
                        <a:t>For each image column, is there a significant proportion of bright pixels, once the column has been reduced to 2 colors only?</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994320">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3"/>
                      <a:srcRect l="0" t="0" r="0" b="0"/>
                      <a:stretch>
                        <a:fillRect/>
                      </a:stretch>
                    </a:blipFill>
                  </a:tcPr>
                </a:tc>
                <a:tc>
                  <a:txBody>
                    <a:bodyPr/>
                    <a:lstStyle/>
                    <a:p>
                      <a:pPr algn="l" defTabSz="914400">
                        <a:defRPr>
                          <a:latin typeface="Helvetica Light"/>
                          <a:ea typeface="Helvetica Light"/>
                          <a:cs typeface="Helvetica Light"/>
                          <a:sym typeface="Helvetica Light"/>
                        </a:defRPr>
                      </a:pPr>
                      <a:r>
                        <a:t>[MEME]: at a given </a:t>
                      </a:r>
                      <a:r>
                        <a:rPr b="1">
                          <a:latin typeface="Helvetica"/>
                          <a:ea typeface="Helvetica"/>
                          <a:cs typeface="Helvetica"/>
                          <a:sym typeface="Helvetica"/>
                        </a:rPr>
                        <a:t>site</a:t>
                      </a:r>
                      <a:r>
                        <a:t>, each branch is a draw from a 2-bin (dS, dN) distribution, which is inferred from that site only. Test if there is a proportion of branches with dN&gt;dS (LRT)</a:t>
                      </a:r>
                    </a:p>
                  </a:txBody>
                  <a:tcPr marL="50800" marR="50800" marT="50800" marB="50800" anchor="ctr" anchorCtr="0" horzOverflow="overflow">
                    <a:lnL w="12700">
                      <a:miter lim="400000"/>
                    </a:lnL>
                    <a:lnR w="12700">
                      <a:miter lim="400000"/>
                    </a:lnR>
                    <a:lnT w="12700">
                      <a:miter lim="400000"/>
                    </a:lnT>
                    <a:lnB w="12700">
                      <a:miter lim="400000"/>
                    </a:lnB>
                    <a:noFill/>
                  </a:tcPr>
                </a:tc>
              </a:tr>
            </a:tbl>
          </a:graphicData>
        </a:graphic>
      </p:graphicFrame>
      <p:graphicFrame>
        <p:nvGraphicFramePr>
          <p:cNvPr id="918" name="Table 2"/>
          <p:cNvGraphicFramePr/>
          <p:nvPr/>
        </p:nvGraphicFramePr>
        <p:xfrm>
          <a:off x="5048250" y="1937741"/>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4"/>
                      <a:srcRect l="0" t="0" r="0" b="0"/>
                      <a:stretch>
                        <a:fillRect/>
                      </a:stretch>
                    </a:blipFill>
                  </a:tcPr>
                </a:tc>
              </a:tr>
            </a:tbl>
          </a:graphicData>
        </a:graphic>
      </p:graphicFrame>
      <p:sp>
        <p:nvSpPr>
          <p:cNvPr id="919" name="Murrell et al 2012"/>
          <p:cNvSpPr txBox="1"/>
          <p:nvPr/>
        </p:nvSpPr>
        <p:spPr>
          <a:xfrm>
            <a:off x="16882534" y="152315"/>
            <a:ext cx="2659152"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Light"/>
                <a:ea typeface="Helvetica Light"/>
                <a:cs typeface="Helvetica Light"/>
                <a:sym typeface="Helvetica Light"/>
              </a:defRPr>
            </a:lvl1pPr>
          </a:lstStyle>
          <a:p>
            <a:pPr/>
            <a:r>
              <a:t>Murrell et al 2012</a:t>
            </a:r>
          </a:p>
        </p:txBody>
      </p:sp>
      <p:graphicFrame>
        <p:nvGraphicFramePr>
          <p:cNvPr id="920" name="Table 2-1"/>
          <p:cNvGraphicFramePr/>
          <p:nvPr/>
        </p:nvGraphicFramePr>
        <p:xfrm>
          <a:off x="5048250" y="1937741"/>
          <a:ext cx="14037468" cy="818134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037467"/>
              </a:tblGrid>
              <a:tr h="8181345">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miter lim="400000"/>
                    </a:lnR>
                    <a:lnT w="12700">
                      <a:miter lim="400000"/>
                    </a:lnT>
                    <a:lnB w="12700">
                      <a:miter lim="400000"/>
                    </a:lnB>
                    <a:blipFill rotWithShape="1">
                      <a:blip r:embed="rId5"/>
                      <a:srcRect l="0" t="0" r="0" b="0"/>
                      <a:stretch>
                        <a:fillRect/>
                      </a:stretch>
                    </a:blipFill>
                  </a:tcPr>
                </a:tc>
              </a:tr>
            </a:tbl>
          </a:graphicData>
        </a:graphic>
      </p:graphicFrame>
      <p:pic>
        <p:nvPicPr>
          <p:cNvPr id="921" name="site-strip.png" descr="site-strip.png"/>
          <p:cNvPicPr>
            <a:picLocks noChangeAspect="1"/>
          </p:cNvPicPr>
          <p:nvPr/>
        </p:nvPicPr>
        <p:blipFill>
          <a:blip r:embed="rId6">
            <a:extLst/>
          </a:blip>
          <a:stretch>
            <a:fillRect/>
          </a:stretch>
        </p:blipFill>
        <p:spPr>
          <a:xfrm>
            <a:off x="19264312" y="981079"/>
            <a:ext cx="178595" cy="71437501"/>
          </a:xfrm>
          <a:prstGeom prst="rect">
            <a:avLst/>
          </a:prstGeom>
          <a:ln w="12700">
            <a:miter lim="400000"/>
          </a:ln>
        </p:spPr>
      </p:pic>
      <p:pic>
        <p:nvPicPr>
          <p:cNvPr id="922" name="site-strip-2.png" descr="site-strip-2.png"/>
          <p:cNvPicPr>
            <a:picLocks noChangeAspect="1"/>
          </p:cNvPicPr>
          <p:nvPr/>
        </p:nvPicPr>
        <p:blipFill>
          <a:blip r:embed="rId7">
            <a:extLst/>
          </a:blip>
          <a:stretch>
            <a:fillRect/>
          </a:stretch>
        </p:blipFill>
        <p:spPr>
          <a:xfrm>
            <a:off x="20989546" y="981079"/>
            <a:ext cx="178595" cy="71437501"/>
          </a:xfrm>
          <a:prstGeom prst="rect">
            <a:avLst/>
          </a:prstGeom>
          <a:ln w="12700">
            <a:miter lim="400000"/>
          </a:ln>
        </p:spPr>
      </p:pic>
      <p:sp>
        <p:nvSpPr>
          <p:cNvPr id="923" name="Line"/>
          <p:cNvSpPr/>
          <p:nvPr/>
        </p:nvSpPr>
        <p:spPr>
          <a:xfrm flipV="1">
            <a:off x="5137547" y="1425510"/>
            <a:ext cx="14053319" cy="455780"/>
          </a:xfrm>
          <a:prstGeom prst="line">
            <a:avLst/>
          </a:prstGeom>
          <a:ln w="25400">
            <a:solidFill>
              <a:srgbClr val="000000"/>
            </a:solidFill>
            <a:miter lim="400000"/>
            <a:tailEnd type="triangle"/>
          </a:ln>
        </p:spPr>
        <p:txBody>
          <a:bodyPr lIns="50800" tIns="50800" rIns="50800" bIns="50800" anchor="ctr"/>
          <a:lstStyle/>
          <a:p>
            <a:pPr defTabSz="821531">
              <a:defRPr sz="3200">
                <a:solidFill>
                  <a:srgbClr val="000000"/>
                </a:solidFill>
                <a:latin typeface="Helvetica Light"/>
                <a:ea typeface="Helvetica Light"/>
                <a:cs typeface="Helvetica Light"/>
                <a:sym typeface="Helvetica Light"/>
              </a:defRPr>
            </a:pPr>
          </a:p>
        </p:txBody>
      </p:sp>
      <p:sp>
        <p:nvSpPr>
          <p:cNvPr id="924" name="Arrow"/>
          <p:cNvSpPr/>
          <p:nvPr/>
        </p:nvSpPr>
        <p:spPr>
          <a:xfrm>
            <a:off x="19516352" y="7018734"/>
            <a:ext cx="1399749" cy="814416"/>
          </a:xfrm>
          <a:prstGeom prst="rightArrow">
            <a:avLst>
              <a:gd name="adj1" fmla="val 22869"/>
              <a:gd name="adj2" fmla="val 59688"/>
            </a:avLst>
          </a:prstGeom>
          <a:ln w="25400">
            <a:solidFill>
              <a:srgbClr val="000000"/>
            </a:solidFill>
            <a:miter lim="400000"/>
          </a:ln>
        </p:spPr>
        <p:txBody>
          <a:bodyPr lIns="50800" tIns="50800" rIns="50800" bIns="50800" anchor="ctr"/>
          <a:lstStyle/>
          <a:p>
            <a:pPr defTabSz="825500">
              <a:defRPr sz="3200">
                <a:solidFill>
                  <a:srgbClr val="FFFFFF"/>
                </a:solidFill>
                <a:latin typeface="Helvetica Light"/>
                <a:ea typeface="Helvetica Light"/>
                <a:cs typeface="Helvetica Light"/>
                <a:sym typeface="Helvetica Light"/>
              </a:defRPr>
            </a:pPr>
          </a:p>
        </p:txBody>
      </p:sp>
      <p:sp>
        <p:nvSpPr>
          <p:cNvPr id="925" name="Site 1"/>
          <p:cNvSpPr txBox="1"/>
          <p:nvPr/>
        </p:nvSpPr>
        <p:spPr>
          <a:xfrm>
            <a:off x="16899385" y="782240"/>
            <a:ext cx="1445420"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atin typeface="Helvetica Light"/>
                <a:ea typeface="Helvetica Light"/>
                <a:cs typeface="Helvetica Light"/>
                <a:sym typeface="Helvetica Light"/>
              </a:defRPr>
            </a:lvl1pPr>
          </a:lstStyle>
          <a:p>
            <a:pPr/>
            <a:r>
              <a:t>Site 1</a:t>
            </a:r>
          </a:p>
        </p:txBody>
      </p:sp>
      <p:sp>
        <p:nvSpPr>
          <p:cNvPr id="926" name="2-rate fit"/>
          <p:cNvSpPr txBox="1"/>
          <p:nvPr/>
        </p:nvSpPr>
        <p:spPr>
          <a:xfrm>
            <a:off x="19498493" y="5949039"/>
            <a:ext cx="144542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Helvetica Light"/>
                <a:ea typeface="Helvetica Light"/>
                <a:cs typeface="Helvetica Light"/>
                <a:sym typeface="Helvetica Light"/>
              </a:defRPr>
            </a:lvl1pPr>
          </a:lstStyle>
          <a:p>
            <a:pPr/>
            <a:r>
              <a:t>2-rate fit</a:t>
            </a:r>
          </a:p>
        </p:txBody>
      </p:sp>
      <p:sp>
        <p:nvSpPr>
          <p:cNvPr id="927"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0" grpId="1"/>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Best-in-class power…"/>
          <p:cNvSpPr txBox="1"/>
          <p:nvPr>
            <p:ph type="body" idx="1"/>
          </p:nvPr>
        </p:nvSpPr>
        <p:spPr>
          <a:xfrm>
            <a:off x="1206500" y="4248504"/>
            <a:ext cx="19057980" cy="8256012"/>
          </a:xfrm>
          <a:prstGeom prst="rect">
            <a:avLst/>
          </a:prstGeom>
        </p:spPr>
        <p:txBody>
          <a:bodyPr spcCol="952899"/>
          <a:lstStyle/>
          <a:p>
            <a:pPr>
              <a:defRPr>
                <a:solidFill>
                  <a:srgbClr val="00882B"/>
                </a:solidFill>
              </a:defRPr>
            </a:pPr>
            <a:r>
              <a:t>Best-in-class power</a:t>
            </a:r>
          </a:p>
          <a:p>
            <a:pPr>
              <a:defRPr>
                <a:solidFill>
                  <a:srgbClr val="00882B"/>
                </a:solidFill>
              </a:defRPr>
            </a:pPr>
            <a:r>
              <a:t>Able to detect episodes of selection, not just selection on average at a site</a:t>
            </a:r>
          </a:p>
          <a:p>
            <a:pPr>
              <a:defRPr>
                <a:solidFill>
                  <a:srgbClr val="00882B"/>
                </a:solidFill>
              </a:defRPr>
            </a:pPr>
            <a:r>
              <a:t>Embarrassingly parallel (farm out each site), so runs reasonably fast</a:t>
            </a:r>
          </a:p>
          <a:p>
            <a:pPr>
              <a:defRPr>
                <a:solidFill>
                  <a:srgbClr val="FF2600"/>
                </a:solidFill>
              </a:defRPr>
            </a:pPr>
          </a:p>
          <a:p>
            <a:pPr>
              <a:defRPr>
                <a:solidFill>
                  <a:srgbClr val="FF2600"/>
                </a:solidFill>
              </a:defRPr>
            </a:pPr>
            <a:r>
              <a:t>Sample size is ~sequences, site level rate estimates imprecise</a:t>
            </a:r>
          </a:p>
          <a:p>
            <a:pPr>
              <a:defRPr>
                <a:solidFill>
                  <a:srgbClr val="FF2600"/>
                </a:solidFill>
              </a:defRPr>
            </a:pPr>
            <a:r>
              <a:t>Cannot estimate which individual branches are subject to selection with any precision</a:t>
            </a:r>
          </a:p>
          <a:p>
            <a:pPr>
              <a:defRPr>
                <a:solidFill>
                  <a:srgbClr val="FF2600"/>
                </a:solidFill>
              </a:defRPr>
            </a:pPr>
            <a:r>
              <a:t>Does not scale especially well with the number of sequences</a:t>
            </a:r>
          </a:p>
        </p:txBody>
      </p:sp>
      <p:grpSp>
        <p:nvGrpSpPr>
          <p:cNvPr id="932" name="Image"/>
          <p:cNvGrpSpPr/>
          <p:nvPr/>
        </p:nvGrpSpPr>
        <p:grpSpPr>
          <a:xfrm>
            <a:off x="4467238" y="668688"/>
            <a:ext cx="14983789" cy="3110184"/>
            <a:chOff x="0" y="0"/>
            <a:chExt cx="14983787" cy="3110183"/>
          </a:xfrm>
        </p:grpSpPr>
        <p:pic>
          <p:nvPicPr>
            <p:cNvPr id="931" name="Image" descr="Image"/>
            <p:cNvPicPr>
              <a:picLocks noChangeAspect="1"/>
            </p:cNvPicPr>
            <p:nvPr/>
          </p:nvPicPr>
          <p:blipFill>
            <a:blip r:embed="rId2">
              <a:extLst/>
            </a:blip>
            <a:stretch>
              <a:fillRect/>
            </a:stretch>
          </p:blipFill>
          <p:spPr>
            <a:xfrm>
              <a:off x="127000" y="88900"/>
              <a:ext cx="14729788" cy="2779984"/>
            </a:xfrm>
            <a:prstGeom prst="rect">
              <a:avLst/>
            </a:prstGeom>
            <a:ln>
              <a:noFill/>
            </a:ln>
            <a:effectLst/>
          </p:spPr>
        </p:pic>
        <p:pic>
          <p:nvPicPr>
            <p:cNvPr id="930" name="Image" descr="Image"/>
            <p:cNvPicPr>
              <a:picLocks noChangeAspect="0"/>
            </p:cNvPicPr>
            <p:nvPr/>
          </p:nvPicPr>
          <p:blipFill>
            <a:blip r:embed="rId3">
              <a:extLst/>
            </a:blip>
            <a:stretch>
              <a:fillRect/>
            </a:stretch>
          </p:blipFill>
          <p:spPr>
            <a:xfrm>
              <a:off x="0" y="0"/>
              <a:ext cx="14983788" cy="3110184"/>
            </a:xfrm>
            <a:prstGeom prst="rect">
              <a:avLst/>
            </a:prstGeom>
            <a:effectLst/>
          </p:spPr>
        </p:pic>
      </p:grpSp>
      <p:pic>
        <p:nvPicPr>
          <p:cNvPr id="933" name="Image" descr="Image"/>
          <p:cNvPicPr>
            <a:picLocks noChangeAspect="1"/>
          </p:cNvPicPr>
          <p:nvPr/>
        </p:nvPicPr>
        <p:blipFill>
          <a:blip r:embed="rId4">
            <a:extLst/>
          </a:blip>
          <a:stretch>
            <a:fillRect/>
          </a:stretch>
        </p:blipFill>
        <p:spPr>
          <a:xfrm>
            <a:off x="9595860" y="3189958"/>
            <a:ext cx="8944927" cy="393293"/>
          </a:xfrm>
          <a:prstGeom prst="rect">
            <a:avLst/>
          </a:prstGeom>
          <a:ln w="12700">
            <a:miter lim="400000"/>
          </a:ln>
        </p:spPr>
      </p:pic>
      <p:pic>
        <p:nvPicPr>
          <p:cNvPr id="934" name="site-strip-2.png" descr="site-strip-2.png"/>
          <p:cNvPicPr>
            <a:picLocks noChangeAspect="1"/>
          </p:cNvPicPr>
          <p:nvPr/>
        </p:nvPicPr>
        <p:blipFill>
          <a:blip r:embed="rId5">
            <a:extLst/>
          </a:blip>
          <a:stretch>
            <a:fillRect/>
          </a:stretch>
        </p:blipFill>
        <p:spPr>
          <a:xfrm>
            <a:off x="20904013" y="2004754"/>
            <a:ext cx="142876" cy="57150001"/>
          </a:xfrm>
          <a:prstGeom prst="rect">
            <a:avLst/>
          </a:prstGeom>
          <a:ln w="12700">
            <a:miter lim="400000"/>
          </a:ln>
        </p:spPr>
      </p:pic>
      <p:pic>
        <p:nvPicPr>
          <p:cNvPr id="935" name="site-strip-2.png" descr="site-strip-2.png"/>
          <p:cNvPicPr>
            <a:picLocks noChangeAspect="1"/>
          </p:cNvPicPr>
          <p:nvPr/>
        </p:nvPicPr>
        <p:blipFill>
          <a:blip r:embed="rId6">
            <a:extLst/>
          </a:blip>
          <a:stretch>
            <a:fillRect/>
          </a:stretch>
        </p:blipFill>
        <p:spPr>
          <a:xfrm>
            <a:off x="22157064" y="2004754"/>
            <a:ext cx="142876" cy="57150001"/>
          </a:xfrm>
          <a:prstGeom prst="rect">
            <a:avLst/>
          </a:prstGeom>
          <a:ln w="12700">
            <a:miter lim="400000"/>
          </a:ln>
        </p:spPr>
      </p:pic>
      <p:pic>
        <p:nvPicPr>
          <p:cNvPr id="936" name="site-strip-3.png" descr="site-strip-3.png"/>
          <p:cNvPicPr>
            <a:picLocks noChangeAspect="1"/>
          </p:cNvPicPr>
          <p:nvPr/>
        </p:nvPicPr>
        <p:blipFill>
          <a:blip r:embed="rId7">
            <a:extLst/>
          </a:blip>
          <a:stretch>
            <a:fillRect/>
          </a:stretch>
        </p:blipFill>
        <p:spPr>
          <a:xfrm>
            <a:off x="23410116" y="2004754"/>
            <a:ext cx="142876" cy="57150001"/>
          </a:xfrm>
          <a:prstGeom prst="rect">
            <a:avLst/>
          </a:prstGeom>
          <a:ln w="12700">
            <a:miter lim="400000"/>
          </a:ln>
        </p:spPr>
      </p:pic>
      <p:sp>
        <p:nvSpPr>
          <p:cNvPr id="937" name="Murrell et al | PLoS Genet 8(7): e1002764"/>
          <p:cNvSpPr txBox="1"/>
          <p:nvPr/>
        </p:nvSpPr>
        <p:spPr>
          <a:xfrm>
            <a:off x="44164" y="13114366"/>
            <a:ext cx="5246415" cy="93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1800">
                <a:solidFill>
                  <a:srgbClr val="000000"/>
                </a:solidFill>
                <a:latin typeface="Arial Black"/>
                <a:ea typeface="Arial Black"/>
                <a:cs typeface="Arial Black"/>
                <a:sym typeface="Arial Black"/>
              </a:defRPr>
            </a:pPr>
            <a:r>
              <a:t>Murrell et al | </a:t>
            </a:r>
            <a:r>
              <a:t>PLoS Genet 8(7): e1002764</a:t>
            </a:r>
            <a:endParaRPr sz="1600"/>
          </a:p>
        </p:txBody>
      </p:sp>
      <p:sp>
        <p:nvSpPr>
          <p:cNvPr id="9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HIV-1 env"/>
          <p:cNvSpPr/>
          <p:nvPr/>
        </p:nvSpPr>
        <p:spPr>
          <a:xfrm>
            <a:off x="18782756" y="250741"/>
            <a:ext cx="1913840"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HIV-1 env</a:t>
            </a:r>
          </a:p>
        </p:txBody>
      </p:sp>
      <p:sp>
        <p:nvSpPr>
          <p:cNvPr id="941" name="hyphy meme --alignment data/HIV-sets.nex"/>
          <p:cNvSpPr txBox="1"/>
          <p:nvPr/>
        </p:nvSpPr>
        <p:spPr>
          <a:xfrm>
            <a:off x="6342707" y="12276190"/>
            <a:ext cx="1169858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meme --alignment data/HIV-sets.nex</a:t>
            </a:r>
          </a:p>
        </p:txBody>
      </p:sp>
      <p:sp>
        <p:nvSpPr>
          <p:cNvPr id="942" name="https://observablehq.com/@spond/meme"/>
          <p:cNvSpPr txBox="1"/>
          <p:nvPr/>
        </p:nvSpPr>
        <p:spPr>
          <a:xfrm>
            <a:off x="324569" y="137743"/>
            <a:ext cx="61377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https://observablehq.com/@spond/meme</a:t>
            </a:r>
          </a:p>
        </p:txBody>
      </p:sp>
      <p:pic>
        <p:nvPicPr>
          <p:cNvPr id="943" name="Image" descr="Image"/>
          <p:cNvPicPr>
            <a:picLocks noChangeAspect="1"/>
          </p:cNvPicPr>
          <p:nvPr/>
        </p:nvPicPr>
        <p:blipFill>
          <a:blip r:embed="rId2">
            <a:extLst/>
          </a:blip>
          <a:stretch>
            <a:fillRect/>
          </a:stretch>
        </p:blipFill>
        <p:spPr>
          <a:xfrm>
            <a:off x="40503" y="1632041"/>
            <a:ext cx="12588565" cy="10620441"/>
          </a:xfrm>
          <a:prstGeom prst="rect">
            <a:avLst/>
          </a:prstGeom>
          <a:ln w="12700">
            <a:miter lim="400000"/>
          </a:ln>
        </p:spPr>
      </p:pic>
      <p:pic>
        <p:nvPicPr>
          <p:cNvPr id="944" name="Image" descr="Image"/>
          <p:cNvPicPr>
            <a:picLocks noChangeAspect="1"/>
          </p:cNvPicPr>
          <p:nvPr/>
        </p:nvPicPr>
        <p:blipFill>
          <a:blip r:embed="rId3">
            <a:extLst/>
          </a:blip>
          <a:stretch>
            <a:fillRect/>
          </a:stretch>
        </p:blipFill>
        <p:spPr>
          <a:xfrm>
            <a:off x="12481462" y="1791157"/>
            <a:ext cx="11709401" cy="3200401"/>
          </a:xfrm>
          <a:prstGeom prst="rect">
            <a:avLst/>
          </a:prstGeom>
          <a:ln w="12700">
            <a:miter lim="400000"/>
          </a:ln>
        </p:spPr>
      </p:pic>
      <p:sp>
        <p:nvSpPr>
          <p:cNvPr id="945" name="Slide Number"/>
          <p:cNvSpPr txBox="1"/>
          <p:nvPr>
            <p:ph type="sldNum" sz="quarter" idx="2"/>
          </p:nvPr>
        </p:nvSpPr>
        <p:spPr>
          <a:xfrm>
            <a:off x="11959132" y="12985698"/>
            <a:ext cx="453239" cy="469901"/>
          </a:xfrm>
          <a:prstGeom prst="rect">
            <a:avLst/>
          </a:prstGeom>
          <a:extLst>
            <a:ext uri="{C572A759-6A51-4108-AA02-DFA0A04FC94B}">
              <ma14:wrappingTextBoxFlag xmlns:ma14="http://schemas.microsoft.com/office/mac/drawingml/2011/main" val="1"/>
            </a:ext>
          </a:extLst>
        </p:spPr>
        <p:txBody>
          <a:bodyPr/>
          <a:lstStyle>
            <a:lvl1pPr algn="ct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Where in the tree is there evidence for selection?…"/>
          <p:cNvSpPr txBox="1"/>
          <p:nvPr>
            <p:ph type="body" sz="half" idx="1"/>
          </p:nvPr>
        </p:nvSpPr>
        <p:spPr>
          <a:xfrm>
            <a:off x="1231926" y="9270136"/>
            <a:ext cx="22331443" cy="4003035"/>
          </a:xfrm>
          <a:prstGeom prst="rect">
            <a:avLst/>
          </a:prstGeom>
        </p:spPr>
        <p:txBody>
          <a:bodyPr spcCol="1116572"/>
          <a:lstStyle/>
          <a:p>
            <a:pPr/>
            <a:r>
              <a:t>Where in the tree is there evidence for selection?</a:t>
            </a:r>
          </a:p>
          <a:p>
            <a:pPr/>
            <a:r>
              <a:t>Can use exploratory Empirical Bayes Factor analysis to find “hotspots”</a:t>
            </a:r>
          </a:p>
          <a:p>
            <a:pPr/>
            <a:r>
              <a:t>Not a “strict” statistical test!</a:t>
            </a:r>
          </a:p>
        </p:txBody>
      </p:sp>
      <p:pic>
        <p:nvPicPr>
          <p:cNvPr id="948" name="Image" descr="Image"/>
          <p:cNvPicPr>
            <a:picLocks noChangeAspect="1"/>
          </p:cNvPicPr>
          <p:nvPr/>
        </p:nvPicPr>
        <p:blipFill>
          <a:blip r:embed="rId2">
            <a:extLst/>
          </a:blip>
          <a:stretch>
            <a:fillRect/>
          </a:stretch>
        </p:blipFill>
        <p:spPr>
          <a:xfrm>
            <a:off x="5668266" y="66831"/>
            <a:ext cx="11370078" cy="9380986"/>
          </a:xfrm>
          <a:prstGeom prst="rect">
            <a:avLst/>
          </a:prstGeom>
          <a:ln w="12700">
            <a:miter lim="400000"/>
          </a:ln>
        </p:spPr>
      </p:pic>
      <p:sp>
        <p:nvSpPr>
          <p:cNvPr id="9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WNV NS3"/>
          <p:cNvSpPr/>
          <p:nvPr/>
        </p:nvSpPr>
        <p:spPr>
          <a:xfrm>
            <a:off x="21228448" y="175516"/>
            <a:ext cx="193538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WNV NS3</a:t>
            </a:r>
          </a:p>
        </p:txBody>
      </p:sp>
      <p:sp>
        <p:nvSpPr>
          <p:cNvPr id="952" name="hyphy meme --alignment data/WestNileVirus_NS3.fna"/>
          <p:cNvSpPr txBox="1"/>
          <p:nvPr/>
        </p:nvSpPr>
        <p:spPr>
          <a:xfrm>
            <a:off x="5039474" y="12133812"/>
            <a:ext cx="1430505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meme --alignment data/WestNileVirus_NS3.fna</a:t>
            </a:r>
          </a:p>
        </p:txBody>
      </p:sp>
      <p:pic>
        <p:nvPicPr>
          <p:cNvPr id="953" name="Image" descr="Image"/>
          <p:cNvPicPr>
            <a:picLocks noChangeAspect="1"/>
          </p:cNvPicPr>
          <p:nvPr/>
        </p:nvPicPr>
        <p:blipFill>
          <a:blip r:embed="rId2">
            <a:extLst/>
          </a:blip>
          <a:stretch>
            <a:fillRect/>
          </a:stretch>
        </p:blipFill>
        <p:spPr>
          <a:xfrm>
            <a:off x="1288594" y="576397"/>
            <a:ext cx="8496301" cy="7239001"/>
          </a:xfrm>
          <a:prstGeom prst="rect">
            <a:avLst/>
          </a:prstGeom>
          <a:ln w="12700">
            <a:miter lim="400000"/>
          </a:ln>
        </p:spPr>
      </p:pic>
      <p:pic>
        <p:nvPicPr>
          <p:cNvPr id="954" name="Image" descr="Image"/>
          <p:cNvPicPr>
            <a:picLocks noChangeAspect="1"/>
          </p:cNvPicPr>
          <p:nvPr/>
        </p:nvPicPr>
        <p:blipFill>
          <a:blip r:embed="rId3">
            <a:extLst/>
          </a:blip>
          <a:stretch>
            <a:fillRect/>
          </a:stretch>
        </p:blipFill>
        <p:spPr>
          <a:xfrm>
            <a:off x="500175" y="9031258"/>
            <a:ext cx="11544301" cy="2133601"/>
          </a:xfrm>
          <a:prstGeom prst="rect">
            <a:avLst/>
          </a:prstGeom>
          <a:ln w="12700">
            <a:miter lim="400000"/>
          </a:ln>
        </p:spPr>
      </p:pic>
      <p:pic>
        <p:nvPicPr>
          <p:cNvPr id="955" name="Image" descr="Image"/>
          <p:cNvPicPr>
            <a:picLocks noChangeAspect="1"/>
          </p:cNvPicPr>
          <p:nvPr/>
        </p:nvPicPr>
        <p:blipFill>
          <a:blip r:embed="rId4">
            <a:extLst/>
          </a:blip>
          <a:stretch>
            <a:fillRect/>
          </a:stretch>
        </p:blipFill>
        <p:spPr>
          <a:xfrm>
            <a:off x="12350918" y="1113256"/>
            <a:ext cx="10703291" cy="8611401"/>
          </a:xfrm>
          <a:prstGeom prst="rect">
            <a:avLst/>
          </a:prstGeom>
          <a:ln w="12700">
            <a:miter lim="400000"/>
          </a:ln>
        </p:spPr>
      </p:pic>
      <p:sp>
        <p:nvSpPr>
          <p:cNvPr id="956" name="Slide Number"/>
          <p:cNvSpPr txBox="1"/>
          <p:nvPr>
            <p:ph type="sldNum" sz="quarter" idx="2"/>
          </p:nvPr>
        </p:nvSpPr>
        <p:spPr>
          <a:xfrm>
            <a:off x="11732513" y="12985698"/>
            <a:ext cx="453239" cy="469901"/>
          </a:xfrm>
          <a:prstGeom prst="rect">
            <a:avLst/>
          </a:prstGeom>
          <a:extLst>
            <a:ext uri="{C572A759-6A51-4108-AA02-DFA0A04FC94B}">
              <ma14:wrappingTextBoxFlag xmlns:ma14="http://schemas.microsoft.com/office/mac/drawingml/2011/main" val="1"/>
            </a:ext>
          </a:extLst>
        </p:spPr>
        <p:txBody>
          <a:bodyPr/>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SARS CoV-2 Spike"/>
          <p:cNvSpPr/>
          <p:nvPr/>
        </p:nvSpPr>
        <p:spPr>
          <a:xfrm>
            <a:off x="20738116" y="47355"/>
            <a:ext cx="362234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SARS CoV-2 Spike</a:t>
            </a:r>
          </a:p>
        </p:txBody>
      </p:sp>
      <p:sp>
        <p:nvSpPr>
          <p:cNvPr id="959" name="hyphy meme --alignment data/spike.fas --tree data/spike.tree"/>
          <p:cNvSpPr txBox="1"/>
          <p:nvPr/>
        </p:nvSpPr>
        <p:spPr>
          <a:xfrm>
            <a:off x="3891381" y="12378569"/>
            <a:ext cx="1749072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meme --alignment data/spike.fas --tree data/spike.tree</a:t>
            </a:r>
          </a:p>
        </p:txBody>
      </p:sp>
      <p:pic>
        <p:nvPicPr>
          <p:cNvPr id="960" name="Image" descr="Image"/>
          <p:cNvPicPr>
            <a:picLocks noChangeAspect="1"/>
          </p:cNvPicPr>
          <p:nvPr/>
        </p:nvPicPr>
        <p:blipFill>
          <a:blip r:embed="rId2">
            <a:extLst/>
          </a:blip>
          <a:stretch>
            <a:fillRect/>
          </a:stretch>
        </p:blipFill>
        <p:spPr>
          <a:xfrm>
            <a:off x="72048" y="13803"/>
            <a:ext cx="11847177" cy="966386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12338852" y="1939597"/>
            <a:ext cx="11847177" cy="2342409"/>
          </a:xfrm>
          <a:prstGeom prst="rect">
            <a:avLst/>
          </a:prstGeom>
          <a:ln w="12700">
            <a:miter lim="400000"/>
          </a:ln>
        </p:spPr>
      </p:pic>
      <p:pic>
        <p:nvPicPr>
          <p:cNvPr id="962" name="Image" descr="Image"/>
          <p:cNvPicPr>
            <a:picLocks noChangeAspect="1"/>
          </p:cNvPicPr>
          <p:nvPr/>
        </p:nvPicPr>
        <p:blipFill>
          <a:blip r:embed="rId4">
            <a:extLst/>
          </a:blip>
          <a:stretch>
            <a:fillRect/>
          </a:stretch>
        </p:blipFill>
        <p:spPr>
          <a:xfrm>
            <a:off x="12567919" y="4655959"/>
            <a:ext cx="10452101" cy="7708901"/>
          </a:xfrm>
          <a:prstGeom prst="rect">
            <a:avLst/>
          </a:prstGeom>
          <a:ln w="12700">
            <a:miter lim="400000"/>
          </a:ln>
        </p:spPr>
      </p:pic>
      <p:sp>
        <p:nvSpPr>
          <p:cNvPr id="963" name="Slide Number"/>
          <p:cNvSpPr txBox="1"/>
          <p:nvPr>
            <p:ph type="sldNum" sz="quarter" idx="2"/>
          </p:nvPr>
        </p:nvSpPr>
        <p:spPr>
          <a:xfrm>
            <a:off x="11732513" y="12985698"/>
            <a:ext cx="453239" cy="469901"/>
          </a:xfrm>
          <a:prstGeom prst="rect">
            <a:avLst/>
          </a:prstGeom>
          <a:extLst>
            <a:ext uri="{C572A759-6A51-4108-AA02-DFA0A04FC94B}">
              <ma14:wrappingTextBoxFlag xmlns:ma14="http://schemas.microsoft.com/office/mac/drawingml/2011/main" val="1"/>
            </a:ext>
          </a:extLst>
        </p:spPr>
        <p:txBody>
          <a:bodyPr/>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dN/dS can be estimated for all sorts of sequence data (e.g., it has been done for cancer SNP data)…"/>
          <p:cNvSpPr txBox="1"/>
          <p:nvPr>
            <p:ph type="body" idx="1"/>
          </p:nvPr>
        </p:nvSpPr>
        <p:spPr>
          <a:xfrm>
            <a:off x="1206500" y="2613159"/>
            <a:ext cx="21971000" cy="9891357"/>
          </a:xfrm>
          <a:prstGeom prst="rect">
            <a:avLst/>
          </a:prstGeom>
        </p:spPr>
        <p:txBody>
          <a:bodyPr/>
          <a:lstStyle/>
          <a:p>
            <a:pPr>
              <a:spcBef>
                <a:spcPts val="2500"/>
              </a:spcBef>
              <a:defRPr b="1"/>
            </a:pPr>
            <a:r>
              <a:t>dN/dS </a:t>
            </a:r>
            <a:r>
              <a:rPr b="0"/>
              <a:t>can be estimated for all sorts of sequence data (e.g., it has been done for cancer SNP data)</a:t>
            </a:r>
            <a:endParaRPr b="0"/>
          </a:p>
          <a:p>
            <a:pPr>
              <a:spcBef>
                <a:spcPts val="2500"/>
              </a:spcBef>
              <a:defRPr b="1"/>
            </a:pPr>
            <a:r>
              <a:rPr b="0"/>
              <a:t>Traditional interpretation of dN/dS is based on the assumption that </a:t>
            </a:r>
            <a:r>
              <a:t>substitution ~ fixation</a:t>
            </a:r>
          </a:p>
          <a:p>
            <a:pPr>
              <a:spcBef>
                <a:spcPts val="2500"/>
              </a:spcBef>
            </a:pPr>
            <a:r>
              <a:t>Not the same for intra-species / intra-host pathogens</a:t>
            </a:r>
          </a:p>
          <a:p>
            <a:pPr lvl="1">
              <a:spcBef>
                <a:spcPts val="2500"/>
              </a:spcBef>
            </a:pPr>
            <a:r>
              <a:t>Much of variation is due to polymorphism, or even dead-end mutations</a:t>
            </a:r>
          </a:p>
          <a:p>
            <a:pPr lvl="1">
              <a:spcBef>
                <a:spcPts val="2500"/>
              </a:spcBef>
            </a:pPr>
            <a:r>
              <a:t>This is because selection has not had a chance to “filter” mutations (except for patently deleterious ones)</a:t>
            </a:r>
          </a:p>
          <a:p>
            <a:pPr lvl="1">
              <a:spcBef>
                <a:spcPts val="2500"/>
              </a:spcBef>
            </a:pPr>
            <a:r>
              <a:t>This often manifests as differences in selective “regimes” between tips and internal branches </a:t>
            </a:r>
          </a:p>
        </p:txBody>
      </p:sp>
      <p:sp>
        <p:nvSpPr>
          <p:cNvPr id="966" name="SARS CoV-2 Spike"/>
          <p:cNvSpPr/>
          <p:nvPr/>
        </p:nvSpPr>
        <p:spPr>
          <a:xfrm>
            <a:off x="20738116" y="47355"/>
            <a:ext cx="362234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SARS CoV-2 Spike</a:t>
            </a:r>
          </a:p>
        </p:txBody>
      </p:sp>
      <p:sp>
        <p:nvSpPr>
          <p:cNvPr id="967" name="Interpreting dN/dS for intra-host and intra-species pathogen"/>
          <p:cNvSpPr txBox="1"/>
          <p:nvPr>
            <p:ph type="title" idx="4294967295"/>
          </p:nvPr>
        </p:nvSpPr>
        <p:spPr>
          <a:prstGeom prst="rect">
            <a:avLst/>
          </a:prstGeom>
        </p:spPr>
        <p:txBody>
          <a:bodyPr/>
          <a:lstStyle>
            <a:lvl1pPr defTabSz="1779987">
              <a:defRPr spc="-124" sz="6205"/>
            </a:lvl1pPr>
          </a:lstStyle>
          <a:p>
            <a:pPr/>
            <a:r>
              <a:t>Interpreting dN/dS for intra-host and intra-species pathogen</a:t>
            </a:r>
          </a:p>
        </p:txBody>
      </p:sp>
      <p:sp>
        <p:nvSpPr>
          <p:cNvPr id="968" name="Slide Number"/>
          <p:cNvSpPr txBox="1"/>
          <p:nvPr>
            <p:ph type="sldNum" sz="quarter" idx="2"/>
          </p:nvPr>
        </p:nvSpPr>
        <p:spPr>
          <a:xfrm>
            <a:off x="11732513" y="12985698"/>
            <a:ext cx="453239" cy="469901"/>
          </a:xfrm>
          <a:prstGeom prst="rect">
            <a:avLst/>
          </a:prstGeom>
          <a:extLst>
            <a:ext uri="{C572A759-6A51-4108-AA02-DFA0A04FC94B}">
              <ma14:wrappingTextBoxFlag xmlns:ma14="http://schemas.microsoft.com/office/mac/drawingml/2011/main" val="1"/>
            </a:ext>
          </a:extLst>
        </p:spPr>
        <p:txBody>
          <a:bodyPr/>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Present linear foreign peptides which are most commonly 9 or 10 amino acids long…"/>
          <p:cNvSpPr txBox="1"/>
          <p:nvPr>
            <p:ph type="body" sz="half" idx="1"/>
          </p:nvPr>
        </p:nvSpPr>
        <p:spPr>
          <a:xfrm>
            <a:off x="1206500" y="2638008"/>
            <a:ext cx="9779000" cy="9867126"/>
          </a:xfrm>
          <a:prstGeom prst="rect">
            <a:avLst/>
          </a:prstGeom>
        </p:spPr>
        <p:txBody>
          <a:bodyPr/>
          <a:lstStyle/>
          <a:p>
            <a:pPr/>
            <a:r>
              <a:t>Present </a:t>
            </a:r>
            <a:r>
              <a:rPr b="1"/>
              <a:t>linear</a:t>
            </a:r>
            <a:r>
              <a:t> foreign peptides which are most commonly 9 or 10 amino acids long</a:t>
            </a:r>
          </a:p>
          <a:p>
            <a:pPr/>
            <a:r>
              <a:t>Anchor sites (2 and 9) are usually important for binding and recognition</a:t>
            </a:r>
          </a:p>
          <a:p>
            <a:pPr/>
            <a:r>
              <a:t>Mutations which alter the peptide can hinder or prevent CTL response activation</a:t>
            </a:r>
          </a:p>
        </p:txBody>
      </p:sp>
      <p:sp>
        <p:nvSpPr>
          <p:cNvPr id="422" name="MHC Class 1 Molecules"/>
          <p:cNvSpPr txBox="1"/>
          <p:nvPr>
            <p:ph type="title"/>
          </p:nvPr>
        </p:nvSpPr>
        <p:spPr>
          <a:prstGeom prst="rect">
            <a:avLst/>
          </a:prstGeom>
        </p:spPr>
        <p:txBody>
          <a:bodyPr/>
          <a:lstStyle>
            <a:lvl1pPr defTabSz="1999437">
              <a:defRPr spc="-139" sz="6969"/>
            </a:lvl1pPr>
          </a:lstStyle>
          <a:p>
            <a:pPr/>
            <a:r>
              <a:t>MHC Class 1 Molecules</a:t>
            </a:r>
          </a:p>
        </p:txBody>
      </p:sp>
      <p:sp>
        <p:nvSpPr>
          <p:cNvPr id="423" name="Slide Number"/>
          <p:cNvSpPr txBox="1"/>
          <p:nvPr>
            <p:ph type="sldNum" sz="quarter" idx="2"/>
          </p:nvPr>
        </p:nvSpPr>
        <p:spPr>
          <a:xfrm>
            <a:off x="11901982" y="12994233"/>
            <a:ext cx="283770" cy="4613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4" name="Image" descr="Image"/>
          <p:cNvPicPr>
            <a:picLocks noChangeAspect="1"/>
          </p:cNvPicPr>
          <p:nvPr/>
        </p:nvPicPr>
        <p:blipFill>
          <a:blip r:embed="rId2">
            <a:extLst/>
          </a:blip>
          <a:stretch>
            <a:fillRect/>
          </a:stretch>
        </p:blipFill>
        <p:spPr>
          <a:xfrm>
            <a:off x="11800664" y="2067064"/>
            <a:ext cx="10892116" cy="9581872"/>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0" name="Image" descr="Image"/>
          <p:cNvPicPr>
            <a:picLocks noChangeAspect="1"/>
          </p:cNvPicPr>
          <p:nvPr/>
        </p:nvPicPr>
        <p:blipFill>
          <a:blip r:embed="rId2">
            <a:extLst/>
          </a:blip>
          <a:stretch>
            <a:fillRect/>
          </a:stretch>
        </p:blipFill>
        <p:spPr>
          <a:xfrm>
            <a:off x="3461148" y="283278"/>
            <a:ext cx="5742067" cy="12684936"/>
          </a:xfrm>
          <a:prstGeom prst="rect">
            <a:avLst/>
          </a:prstGeom>
          <a:ln w="12700">
            <a:miter lim="400000"/>
          </a:ln>
        </p:spPr>
      </p:pic>
      <p:sp>
        <p:nvSpPr>
          <p:cNvPr id="971" name="Partition a pathogen tree into terminal and internal branches…"/>
          <p:cNvSpPr txBox="1"/>
          <p:nvPr>
            <p:ph type="body" sz="half" idx="4294967295"/>
          </p:nvPr>
        </p:nvSpPr>
        <p:spPr>
          <a:xfrm>
            <a:off x="11682211" y="2239812"/>
            <a:ext cx="10477501" cy="8256012"/>
          </a:xfrm>
          <a:prstGeom prst="rect">
            <a:avLst/>
          </a:prstGeom>
        </p:spPr>
        <p:txBody>
          <a:bodyPr/>
          <a:lstStyle/>
          <a:p>
            <a:pPr marL="560831" indent="-560831" defTabSz="2243271">
              <a:spcBef>
                <a:spcPts val="2300"/>
              </a:spcBef>
              <a:defRPr sz="4416"/>
            </a:pPr>
            <a:r>
              <a:t>Partition a pathogen tree into terminal and internal branches</a:t>
            </a:r>
          </a:p>
          <a:p>
            <a:pPr marL="560831" indent="-560831" defTabSz="2243271">
              <a:spcBef>
                <a:spcPts val="2300"/>
              </a:spcBef>
              <a:defRPr sz="4416"/>
            </a:pPr>
            <a:r>
              <a:t>Terminal branches potentially include “dead-end” lineages, i.e. those which are maladaptive </a:t>
            </a:r>
          </a:p>
          <a:p>
            <a:pPr marL="560831" indent="-560831" defTabSz="2243271">
              <a:spcBef>
                <a:spcPts val="2300"/>
              </a:spcBef>
              <a:defRPr sz="4416"/>
            </a:pPr>
            <a:r>
              <a:t>Internal branches include at least one “</a:t>
            </a:r>
            <a:r>
              <a:rPr i="1"/>
              <a:t>transmission</a:t>
            </a:r>
            <a:r>
              <a:t>” (intra-species) or “</a:t>
            </a:r>
            <a:r>
              <a:rPr i="1"/>
              <a:t>replication</a:t>
            </a:r>
            <a:r>
              <a:t>” (intra-host) events: stronger action of selection</a:t>
            </a:r>
          </a:p>
          <a:p>
            <a:pPr marL="560831" indent="-560831" defTabSz="2243271">
              <a:spcBef>
                <a:spcPts val="2300"/>
              </a:spcBef>
              <a:defRPr sz="4416"/>
            </a:pPr>
            <a:r>
              <a:t>Focusing on a subset of branches can allow one to interpret dN/dS more precisely</a:t>
            </a:r>
          </a:p>
        </p:txBody>
      </p:sp>
      <p:sp>
        <p:nvSpPr>
          <p:cNvPr id="9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ARS CoV-2 Spike…"/>
          <p:cNvSpPr/>
          <p:nvPr/>
        </p:nvSpPr>
        <p:spPr>
          <a:xfrm>
            <a:off x="18069169" y="181103"/>
            <a:ext cx="6172662" cy="10804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SARS CoV-2 Spike </a:t>
            </a:r>
          </a:p>
          <a:p>
            <a:pPr defTabSz="825500">
              <a:defRPr sz="3200">
                <a:solidFill>
                  <a:srgbClr val="FFFFFF"/>
                </a:solidFill>
                <a:latin typeface="Helvetica Neue Medium"/>
                <a:ea typeface="Helvetica Neue Medium"/>
                <a:cs typeface="Helvetica Neue Medium"/>
                <a:sym typeface="Helvetica Neue Medium"/>
              </a:defRPr>
            </a:pPr>
            <a:r>
              <a:t>Internal Branches Only</a:t>
            </a:r>
          </a:p>
        </p:txBody>
      </p:sp>
      <p:sp>
        <p:nvSpPr>
          <p:cNvPr id="975" name="hyphy meme --alignment data/spike.fas --tree data/spike.tree --branches Internal"/>
          <p:cNvSpPr txBox="1"/>
          <p:nvPr/>
        </p:nvSpPr>
        <p:spPr>
          <a:xfrm>
            <a:off x="448127" y="11746069"/>
            <a:ext cx="2328287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meme --alignment data/spike.fas --tree data/spike.tree --branches Internal</a:t>
            </a:r>
          </a:p>
        </p:txBody>
      </p:sp>
      <p:sp>
        <p:nvSpPr>
          <p:cNvPr id="976" name="|   Codon    | Partition  |   alpha    |   beta+    |     p+     |    LRT     |Episodic selection detected?| # branches |Most common codon substitutions at this site|…"/>
          <p:cNvSpPr txBox="1"/>
          <p:nvPr/>
        </p:nvSpPr>
        <p:spPr>
          <a:xfrm>
            <a:off x="-25400" y="5486399"/>
            <a:ext cx="24229926" cy="274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Codon    | Partition  |   alpha    |   beta+    |     p+     |    LRT     |Episodic selection detected?| # branches |Most common codon substitutions at this site|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367     |     1      |    0.000   |   98.114   |    0.459   |    9.062   |      Yes, p =  0.0047      |     2      |                 [2]Gtc&gt;Ttc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439     |     1      |    0.000   |   35.271   |    1.000   |    4.990   |      Yes, p =  0.0379      |     1      |                 [1]aaC&gt;aaA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452     |     1      |    0.000   |   30.877   |    1.000   |    5.520   |      Yes, p =  0.0288      |     1      |           [4]cTg&gt;cGg|[1]Ctg&gt;Atg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477     |     1      |    0.000   |   51.490   |    0.460   |    4.334   |      Yes, p =  0.0532      |     1      |                 [1]aGc&gt;aAc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501     |     1      |    0.000   |  271.405   |    0.145   |    3.460   |      Yes, p =  0.0839      |     1      |       [3]Aat&gt;Tat|[1]aAt&gt;aCt,Tat&gt;Aat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000000"/>
                </a:solidFill>
                <a:latin typeface="Menlo Regular"/>
                <a:ea typeface="Menlo Regular"/>
                <a:cs typeface="Menlo Regular"/>
                <a:sym typeface="Menlo Regular"/>
              </a:defRPr>
            </a:pPr>
            <a:r>
              <a:t>|    614     |     1      |    0.000   |   49.307   |    0.464   |    3.187   |      Yes, p =  0.0968      |     1      |             [1]Gat&gt;Aat,gGt&gt;gAt             |</a:t>
            </a:r>
          </a:p>
        </p:txBody>
      </p:sp>
      <p:sp>
        <p:nvSpPr>
          <p:cNvPr id="977" name="Slide Number"/>
          <p:cNvSpPr txBox="1"/>
          <p:nvPr>
            <p:ph type="sldNum" sz="quarter" idx="2"/>
          </p:nvPr>
        </p:nvSpPr>
        <p:spPr>
          <a:xfrm>
            <a:off x="11732513" y="12985698"/>
            <a:ext cx="453239" cy="469901"/>
          </a:xfrm>
          <a:prstGeom prst="rect">
            <a:avLst/>
          </a:prstGeom>
          <a:extLst>
            <a:ext uri="{C572A759-6A51-4108-AA02-DFA0A04FC94B}">
              <ma14:wrappingTextBoxFlag xmlns:ma14="http://schemas.microsoft.com/office/mac/drawingml/2011/main" val="1"/>
            </a:ext>
          </a:extLst>
        </p:spPr>
        <p:txBody>
          <a:bodyPr/>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MEME results"/>
          <p:cNvSpPr txBox="1"/>
          <p:nvPr>
            <p:ph type="title"/>
          </p:nvPr>
        </p:nvSpPr>
        <p:spPr>
          <a:prstGeom prst="rect">
            <a:avLst/>
          </a:prstGeom>
        </p:spPr>
        <p:txBody>
          <a:bodyPr/>
          <a:lstStyle/>
          <a:p>
            <a:pPr/>
            <a:r>
              <a:t>MEME results</a:t>
            </a:r>
          </a:p>
        </p:txBody>
      </p:sp>
      <p:sp>
        <p:nvSpPr>
          <p:cNvPr id="980" name="West Nile Virus NS3 protein…"/>
          <p:cNvSpPr txBox="1"/>
          <p:nvPr>
            <p:ph type="body" idx="1"/>
          </p:nvPr>
        </p:nvSpPr>
        <p:spPr>
          <a:xfrm>
            <a:off x="1206500" y="2753352"/>
            <a:ext cx="21971000" cy="9751164"/>
          </a:xfrm>
          <a:prstGeom prst="rect">
            <a:avLst/>
          </a:prstGeom>
        </p:spPr>
        <p:txBody>
          <a:bodyPr numCol="2" spcCol="1098550"/>
          <a:lstStyle/>
          <a:p>
            <a:pPr>
              <a:defRPr b="1"/>
            </a:pPr>
            <a:r>
              <a:t>West Nile Virus NS3 protein</a:t>
            </a:r>
          </a:p>
          <a:p>
            <a:pPr lvl="1"/>
            <a:r>
              <a:rPr b="1">
                <a:latin typeface="Courier New"/>
                <a:ea typeface="Courier New"/>
                <a:cs typeface="Courier New"/>
                <a:sym typeface="Courier New"/>
              </a:rPr>
              <a:t>Four</a:t>
            </a:r>
            <a:r>
              <a:t> sites (incl. </a:t>
            </a:r>
            <a:r>
              <a:rPr b="1">
                <a:latin typeface="Courier New"/>
                <a:ea typeface="Courier New"/>
                <a:cs typeface="Courier New"/>
                <a:sym typeface="Courier New"/>
              </a:rPr>
              <a:t>249, previously reported</a:t>
            </a:r>
            <a:r>
              <a:t>) with significant evidence of </a:t>
            </a:r>
            <a:r>
              <a:rPr b="1"/>
              <a:t>episodic</a:t>
            </a:r>
            <a:r>
              <a:t> (or pervasive) diversifying selection.</a:t>
            </a:r>
          </a:p>
          <a:p>
            <a:pPr>
              <a:defRPr b="1"/>
            </a:pPr>
            <a:r>
              <a:t>HIV-1 transmission pair</a:t>
            </a:r>
          </a:p>
          <a:p>
            <a:pPr lvl="1"/>
            <a:r>
              <a:rPr b="1">
                <a:latin typeface="Courier New"/>
                <a:ea typeface="Courier New"/>
                <a:cs typeface="Courier New"/>
                <a:sym typeface="Courier New"/>
              </a:rPr>
              <a:t>Nine</a:t>
            </a:r>
            <a:r>
              <a:t> sites with significant evidence of </a:t>
            </a:r>
            <a:r>
              <a:rPr b="1"/>
              <a:t>episodic</a:t>
            </a:r>
            <a:r>
              <a:t> (or pervasive) diversifying selection. HIV-1 transmission pair</a:t>
            </a:r>
          </a:p>
          <a:p>
            <a:pPr>
              <a:defRPr b="1"/>
            </a:pPr>
            <a:r>
              <a:t>SARS-CoV-2 spike (all)</a:t>
            </a:r>
          </a:p>
          <a:p>
            <a:pPr lvl="1"/>
            <a:r>
              <a:rPr b="1">
                <a:latin typeface="Courier New"/>
                <a:ea typeface="Courier New"/>
                <a:cs typeface="Courier New"/>
                <a:sym typeface="Courier New"/>
              </a:rPr>
              <a:t>Six</a:t>
            </a:r>
            <a:r>
              <a:t> sites with significant evidence of </a:t>
            </a:r>
            <a:r>
              <a:rPr b="1"/>
              <a:t>episodic</a:t>
            </a:r>
            <a:r>
              <a:t> (or pervasive) diversifying selection.</a:t>
            </a:r>
          </a:p>
          <a:p>
            <a:pPr>
              <a:defRPr b="1"/>
            </a:pPr>
            <a:r>
              <a:t>SARS-CoV-2 spike (internal)</a:t>
            </a:r>
          </a:p>
          <a:p>
            <a:pPr lvl="1"/>
            <a:r>
              <a:rPr b="1">
                <a:latin typeface="Courier New"/>
                <a:ea typeface="Courier New"/>
                <a:cs typeface="Courier New"/>
                <a:sym typeface="Courier New"/>
              </a:rPr>
              <a:t>Six</a:t>
            </a:r>
            <a:r>
              <a:t> sites with significant evidence of </a:t>
            </a:r>
            <a:r>
              <a:rPr b="1"/>
              <a:t>episodic</a:t>
            </a:r>
            <a:r>
              <a:t> (or pervasive) diversifying selection.</a:t>
            </a:r>
          </a:p>
        </p:txBody>
      </p:sp>
      <p:sp>
        <p:nvSpPr>
          <p:cNvPr id="9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Questions about the previous material?"/>
          <p:cNvSpPr txBox="1"/>
          <p:nvPr>
            <p:ph type="title"/>
          </p:nvPr>
        </p:nvSpPr>
        <p:spPr>
          <a:prstGeom prst="rect">
            <a:avLst/>
          </a:prstGeom>
        </p:spPr>
        <p:txBody>
          <a:bodyPr/>
          <a:lstStyle/>
          <a:p>
            <a:pPr/>
            <a:r>
              <a:t>Questions about the previous material?</a:t>
            </a:r>
          </a:p>
        </p:txBody>
      </p:sp>
      <p:sp>
        <p:nvSpPr>
          <p:cNvPr id="984" name="Agenda Subtitle"/>
          <p:cNvSpPr txBox="1"/>
          <p:nvPr>
            <p:ph type="body" idx="21"/>
          </p:nvPr>
        </p:nvSpPr>
        <p:spPr>
          <a:prstGeom prst="rect">
            <a:avLst/>
          </a:prstGeom>
          <a:solidFill>
            <a:srgbClr val="60D937"/>
          </a:solidFill>
        </p:spPr>
        <p:txBody>
          <a:bodyPr/>
          <a:lstStyle/>
          <a:p>
            <a:pPr algn="ctr">
              <a:defRPr b="0" sz="3200">
                <a:latin typeface="Helvetica Neue Medium"/>
                <a:ea typeface="Helvetica Neue Medium"/>
                <a:cs typeface="Helvetica Neue Medium"/>
                <a:sym typeface="Helvetica Neue Medium"/>
              </a:defRPr>
            </a:pPr>
          </a:p>
        </p:txBody>
      </p:sp>
      <p:sp>
        <p:nvSpPr>
          <p:cNvPr id="985" name="We covered the MEME method:…"/>
          <p:cNvSpPr txBox="1"/>
          <p:nvPr>
            <p:ph type="body" idx="1"/>
          </p:nvPr>
        </p:nvSpPr>
        <p:spPr>
          <a:prstGeom prst="rect">
            <a:avLst/>
          </a:prstGeom>
        </p:spPr>
        <p:txBody>
          <a:bodyPr/>
          <a:lstStyle/>
          <a:p>
            <a:pPr/>
            <a:r>
              <a:t>We covered the MEME method:</a:t>
            </a:r>
          </a:p>
          <a:p>
            <a:pPr/>
            <a:r>
              <a:t>which detects episodes of selection and is used as a more sensitive method for estimating diversifying selection. </a:t>
            </a:r>
          </a:p>
        </p:txBody>
      </p:sp>
      <p:sp>
        <p:nvSpPr>
          <p:cNvPr id="9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More on site-level selection"/>
          <p:cNvSpPr txBox="1"/>
          <p:nvPr>
            <p:ph type="title"/>
          </p:nvPr>
        </p:nvSpPr>
        <p:spPr>
          <a:prstGeom prst="rect">
            <a:avLst/>
          </a:prstGeom>
        </p:spPr>
        <p:txBody>
          <a:bodyPr/>
          <a:lstStyle/>
          <a:p>
            <a:pPr/>
            <a:r>
              <a:t>More on site-level selection</a:t>
            </a:r>
          </a:p>
        </p:txBody>
      </p:sp>
      <p:sp>
        <p:nvSpPr>
          <p:cNvPr id="989" name="Three more methods in HyPhy…"/>
          <p:cNvSpPr txBox="1"/>
          <p:nvPr>
            <p:ph type="body" idx="1"/>
          </p:nvPr>
        </p:nvSpPr>
        <p:spPr>
          <a:xfrm>
            <a:off x="1206500" y="3091784"/>
            <a:ext cx="21971000" cy="9412732"/>
          </a:xfrm>
          <a:prstGeom prst="rect">
            <a:avLst/>
          </a:prstGeom>
        </p:spPr>
        <p:txBody>
          <a:bodyPr numCol="2" spcCol="1098550"/>
          <a:lstStyle/>
          <a:p>
            <a:pPr marL="591312" indent="-591312" defTabSz="2365188">
              <a:spcBef>
                <a:spcPts val="4300"/>
              </a:spcBef>
              <a:defRPr sz="4656"/>
            </a:pPr>
            <a:r>
              <a:t>Three more methods in HyPhy</a:t>
            </a:r>
          </a:p>
          <a:p>
            <a:pPr marL="591312" indent="-591312" defTabSz="2365188">
              <a:spcBef>
                <a:spcPts val="4300"/>
              </a:spcBef>
              <a:defRPr b="1" sz="4656"/>
            </a:pPr>
            <a:r>
              <a:rPr b="0"/>
              <a:t>Fixed Effects Likelihood</a:t>
            </a:r>
            <a:r>
              <a:t> (FEL)</a:t>
            </a:r>
          </a:p>
          <a:p>
            <a:pPr lvl="1" marL="1182624" indent="-591312" defTabSz="2365188">
              <a:spcBef>
                <a:spcPts val="4300"/>
              </a:spcBef>
              <a:defRPr b="1" sz="4656"/>
            </a:pPr>
            <a:r>
              <a:rPr b="0"/>
              <a:t>A simpler alternative to MEME (looks for pervasive selection)</a:t>
            </a:r>
            <a:endParaRPr b="0"/>
          </a:p>
          <a:p>
            <a:pPr lvl="1" marL="1182624" indent="-591312" defTabSz="2365188">
              <a:spcBef>
                <a:spcPts val="4300"/>
              </a:spcBef>
              <a:defRPr b="1" sz="4656"/>
            </a:pPr>
            <a:r>
              <a:rPr b="0"/>
              <a:t>May be more suited for smaller datasets or datasets of low divergence</a:t>
            </a:r>
            <a:endParaRPr b="0"/>
          </a:p>
          <a:p>
            <a:pPr marL="591312" indent="-591312" defTabSz="2365188">
              <a:spcBef>
                <a:spcPts val="4300"/>
              </a:spcBef>
              <a:defRPr sz="4656"/>
            </a:pPr>
          </a:p>
          <a:p>
            <a:pPr marL="591312" indent="-591312" defTabSz="2365188">
              <a:spcBef>
                <a:spcPts val="4300"/>
              </a:spcBef>
              <a:defRPr sz="4656"/>
            </a:pPr>
          </a:p>
          <a:p>
            <a:pPr marL="591312" indent="-591312" defTabSz="2365188">
              <a:spcBef>
                <a:spcPts val="4300"/>
              </a:spcBef>
              <a:defRPr sz="4656"/>
            </a:pPr>
            <a:r>
              <a:t>Single Likelihood Ancestor Counting (</a:t>
            </a:r>
            <a:r>
              <a:rPr b="1"/>
              <a:t>SLAC</a:t>
            </a:r>
            <a:r>
              <a:t>)</a:t>
            </a:r>
          </a:p>
          <a:p>
            <a:pPr lvl="1" marL="1182624" indent="-591312" defTabSz="2365188">
              <a:spcBef>
                <a:spcPts val="4300"/>
              </a:spcBef>
              <a:defRPr sz="4656"/>
            </a:pPr>
            <a:r>
              <a:t>A counting-based approach</a:t>
            </a:r>
          </a:p>
          <a:p>
            <a:pPr lvl="1" marL="1182624" indent="-591312" defTabSz="2365188">
              <a:spcBef>
                <a:spcPts val="4300"/>
              </a:spcBef>
              <a:defRPr sz="4656"/>
            </a:pPr>
            <a:r>
              <a:t>Good for data exploration and visualization</a:t>
            </a:r>
          </a:p>
          <a:p>
            <a:pPr marL="591312" indent="-591312" defTabSz="2365188">
              <a:spcBef>
                <a:spcPts val="4300"/>
              </a:spcBef>
              <a:defRPr sz="4656"/>
            </a:pPr>
            <a:r>
              <a:t>Fast Unrestricted Bayesian AppRoximation (</a:t>
            </a:r>
            <a:r>
              <a:rPr b="1"/>
              <a:t>FUBAR</a:t>
            </a:r>
            <a:r>
              <a:t>)</a:t>
            </a:r>
          </a:p>
          <a:p>
            <a:pPr lvl="2" marL="1773936" indent="-591312" defTabSz="2365188">
              <a:spcBef>
                <a:spcPts val="4300"/>
              </a:spcBef>
              <a:defRPr sz="4656"/>
            </a:pPr>
            <a:r>
              <a:t>A novel statistical approach for detecting pervasive adaptive evolution on large datasets (scales to 10000s of sequences)</a:t>
            </a:r>
          </a:p>
        </p:txBody>
      </p:sp>
      <p:sp>
        <p:nvSpPr>
          <p:cNvPr id="9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FEL on internal branches of Spike finds most selected sites, including many known to be of functional significance"/>
          <p:cNvSpPr txBox="1"/>
          <p:nvPr>
            <p:ph type="title"/>
          </p:nvPr>
        </p:nvSpPr>
        <p:spPr>
          <a:prstGeom prst="rect">
            <a:avLst/>
          </a:prstGeom>
        </p:spPr>
        <p:txBody>
          <a:bodyPr/>
          <a:lstStyle>
            <a:lvl1pPr defTabSz="1365469">
              <a:defRPr spc="-95" sz="4760"/>
            </a:lvl1pPr>
          </a:lstStyle>
          <a:p>
            <a:pPr/>
            <a:r>
              <a:t>FEL on internal branches of Spike finds most selected sites, including many known to be of functional significance</a:t>
            </a:r>
          </a:p>
        </p:txBody>
      </p:sp>
      <p:sp>
        <p:nvSpPr>
          <p:cNvPr id="993" name="hyphy fel --alignment data/spike.fas --tree data/spike.tree --branches Internal"/>
          <p:cNvSpPr txBox="1"/>
          <p:nvPr/>
        </p:nvSpPr>
        <p:spPr>
          <a:xfrm>
            <a:off x="695368" y="11558291"/>
            <a:ext cx="2299326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fel --alignment data/spike.fas --tree data/spike.tree --branches Internal</a:t>
            </a:r>
          </a:p>
        </p:txBody>
      </p:sp>
      <p:sp>
        <p:nvSpPr>
          <p:cNvPr id="994" name="|     Codon      |   Partition    |     alpha      |      beta      |      LRT       |Selection detected?|…"/>
          <p:cNvSpPr txBox="1"/>
          <p:nvPr/>
        </p:nvSpPr>
        <p:spPr>
          <a:xfrm>
            <a:off x="788118" y="3772350"/>
            <a:ext cx="22807763" cy="703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000000"/>
                </a:solidFill>
                <a:latin typeface="Menlo Regular"/>
                <a:ea typeface="Menlo Regular"/>
                <a:cs typeface="Menlo Regular"/>
                <a:sym typeface="Menlo Regular"/>
              </a:defRPr>
            </a:pPr>
            <a:r>
              <a:t>|     Codon      |   Partition    |     alpha      |      beta      |      LRT       |Selection detected?|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5        |       1        |        0.000   |       19.047   |        2.891   |  Pos. p = 0.0891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12       |       1        |        0.000   |       20.331   |        2.990   |  Pos. p = 0.0838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18       |       1        |        0.000   |       19.108   |        2.886   |  Pos. p = 0.0893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138       |       1        |        0.000   |       26.726   |        2.738   |  Pos. p = 0.0980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367       |       1        |        0.000   |       44.298   |        9.049   |  Pos. p = 0.0026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439       |       1        |        0.000   |       34.504   |        4.989   |  Pos. p = 0.0255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452       |       1        |        0.000   |       30.455   |        5.519   |  Pos. p = 0.0188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477       |       1        |        0.000   |       23.695   |        4.327   |  Pos. p = 0.0375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501       |       1        |        0.000   |       38.294   |        3.319   |  Pos. p = 0.0685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570       |       1        |        0.000   |       21.078   |        3.049   |  Pos. p = 0.0808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614       |       1        |        0.000   |       22.071   |        3.101   |  Pos. p = 0.0783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681       |       1        |        0.000   |       18.297   |        2.820   |  Pos. p = 0.0931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rgbClr val="D6492E"/>
                </a:solidFill>
                <a:latin typeface="Menlo Regular"/>
                <a:ea typeface="Menlo Regular"/>
                <a:cs typeface="Menlo Regular"/>
                <a:sym typeface="Menlo Regular"/>
              </a:defRPr>
            </a:pPr>
            <a:r>
              <a:t>|      1176      |       1        |        0.000   |       21.975   |        3.040   |  Pos. p = 0.0812  |</a:t>
            </a:r>
            <a:endParaRPr>
              <a:solidFill>
                <a:srgbClr val="000000"/>
              </a:solidFill>
            </a:endParaRPr>
          </a:p>
        </p:txBody>
      </p:sp>
      <p:sp>
        <p:nvSpPr>
          <p:cNvPr id="9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More accurate testing via parametric bootstrap"/>
          <p:cNvSpPr txBox="1"/>
          <p:nvPr>
            <p:ph type="title"/>
          </p:nvPr>
        </p:nvSpPr>
        <p:spPr>
          <a:prstGeom prst="rect">
            <a:avLst/>
          </a:prstGeom>
        </p:spPr>
        <p:txBody>
          <a:bodyPr/>
          <a:lstStyle>
            <a:lvl1pPr defTabSz="2267655">
              <a:defRPr spc="-158" sz="7905"/>
            </a:lvl1pPr>
          </a:lstStyle>
          <a:p>
            <a:pPr/>
            <a:r>
              <a:t>More accurate testing via parametric bootstrap</a:t>
            </a:r>
          </a:p>
        </p:txBody>
      </p:sp>
      <p:sp>
        <p:nvSpPr>
          <p:cNvPr id="998" name="P-values for MEME/FEL etc are derived from asymptotic approximations (large N)…"/>
          <p:cNvSpPr txBox="1"/>
          <p:nvPr>
            <p:ph type="body" idx="1"/>
          </p:nvPr>
        </p:nvSpPr>
        <p:spPr>
          <a:xfrm>
            <a:off x="1206500" y="3116885"/>
            <a:ext cx="21971000" cy="9400331"/>
          </a:xfrm>
          <a:prstGeom prst="rect">
            <a:avLst/>
          </a:prstGeom>
        </p:spPr>
        <p:txBody>
          <a:bodyPr numCol="2" spcCol="1098550"/>
          <a:lstStyle/>
          <a:p>
            <a:pPr/>
            <a:r>
              <a:t>P-values for MEME/FEL etc are derived from asymptotic approximations (large N)</a:t>
            </a:r>
          </a:p>
          <a:p>
            <a:pPr/>
            <a:r>
              <a:t>Not clear how well these hold for smaller and low-divergence datasets</a:t>
            </a:r>
          </a:p>
          <a:p>
            <a:pPr/>
            <a:r>
              <a:t>Can use a </a:t>
            </a:r>
            <a:r>
              <a:rPr b="1"/>
              <a:t>much slower</a:t>
            </a:r>
            <a:r>
              <a:t> simulation based method to derive more accurate p-values at each site</a:t>
            </a:r>
          </a:p>
          <a:p>
            <a:pPr/>
            <a:r>
              <a:t>Can result both in improved power and lower rates of false positives</a:t>
            </a:r>
          </a:p>
        </p:txBody>
      </p:sp>
      <p:sp>
        <p:nvSpPr>
          <p:cNvPr id="9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FEL on internal branches of Spike finds most selected sites"/>
          <p:cNvSpPr txBox="1"/>
          <p:nvPr>
            <p:ph type="title"/>
          </p:nvPr>
        </p:nvSpPr>
        <p:spPr>
          <a:xfrm>
            <a:off x="1206500" y="258564"/>
            <a:ext cx="21971000" cy="1433164"/>
          </a:xfrm>
          <a:prstGeom prst="rect">
            <a:avLst/>
          </a:prstGeom>
        </p:spPr>
        <p:txBody>
          <a:bodyPr/>
          <a:lstStyle>
            <a:lvl1pPr defTabSz="1804370">
              <a:defRPr spc="-125" sz="6290"/>
            </a:lvl1pPr>
          </a:lstStyle>
          <a:p>
            <a:pPr/>
            <a:r>
              <a:t>FEL on internal branches of Spike finds most selected sites</a:t>
            </a:r>
          </a:p>
        </p:txBody>
      </p:sp>
      <p:sp>
        <p:nvSpPr>
          <p:cNvPr id="1002" name="hyphy fel --alignment data/spike.fas --tree data/spike.tree --branches Internal --output Spike-pbs.FEL.json --resample 100"/>
          <p:cNvSpPr txBox="1"/>
          <p:nvPr/>
        </p:nvSpPr>
        <p:spPr>
          <a:xfrm>
            <a:off x="803556" y="11689868"/>
            <a:ext cx="23862085"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00000"/>
                </a:solidFill>
                <a:latin typeface="Courier"/>
                <a:ea typeface="Courier"/>
                <a:cs typeface="Courier"/>
                <a:sym typeface="Courier"/>
              </a:defRPr>
            </a:lvl1pPr>
          </a:lstStyle>
          <a:p>
            <a:pPr/>
            <a:r>
              <a:t>hyphy fel --alignment data/spike.fas --tree data/spike.tree --branches Internal --output Spike-pbs.FEL.json --resample 100</a:t>
            </a:r>
          </a:p>
        </p:txBody>
      </p:sp>
      <p:sp>
        <p:nvSpPr>
          <p:cNvPr id="1003" name="CAUTION: A VERY TIME CONSUMING ANALYSIS (SEVERAL HOURS)"/>
          <p:cNvSpPr txBox="1"/>
          <p:nvPr/>
        </p:nvSpPr>
        <p:spPr>
          <a:xfrm>
            <a:off x="5258137" y="11070393"/>
            <a:ext cx="13054077"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CAUTION: A VERY TIME CONSUMING ANALYSIS (SEVERAL HOURS)</a:t>
            </a:r>
          </a:p>
        </p:txBody>
      </p:sp>
      <p:sp>
        <p:nvSpPr>
          <p:cNvPr id="1004" name="|     Codon      |   Partition    |     alpha      |      beta      |      LRT       |Selection detected?|…"/>
          <p:cNvSpPr txBox="1"/>
          <p:nvPr/>
        </p:nvSpPr>
        <p:spPr>
          <a:xfrm>
            <a:off x="3469611" y="1432228"/>
            <a:ext cx="18529975" cy="995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Menlo Regular"/>
                <a:ea typeface="Menlo Regular"/>
                <a:cs typeface="Menlo Regular"/>
                <a:sym typeface="Menlo Regular"/>
              </a:defRPr>
            </a:pPr>
            <a:r>
              <a:t>|     Codon      |   Partition    |     alpha      |      beta      |      LRT       |Selection detected?|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Menlo Regular"/>
                <a:ea typeface="Menlo Regular"/>
                <a:cs typeface="Menlo Regular"/>
                <a:sym typeface="Menlo Regula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1        |       1        |    10000.000   |        0.075   |        1.004   |  Neg.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5        |       1        |        0.000   |       19.044   |        2.890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12       |       1        |        0.000   |       20.323   |        2.989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13       |       1        |        0.000   |       23.877   |        2.589   |  Pos. p = 0.0396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18       |       1        |        0.000   |       19.110   |        2.885   |  Pos. p = 0.0396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49       |       1        |        0.000   |       22.768   |        2.519   |  Pos. p = 0.0594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69       |       1        |        0.000   |       22.573   |        2.464   |  Pos. p = 0.0396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138       |       1        |        0.000   |       26.821   |        2.736   |  Pos. p = 0.0693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177       |       1        |    10000.000   |        0.000   |        1.187   |  Neg.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245       |       1        |        0.000   |       22.499   |        2.501   |  Pos. p = 0.0792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367       |       1        |        0.000   |       44.535   |        9.044   |  Pos.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439       |       1        |        0.000   |       34.481   |        4.986   |  Pos.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452       |       1        |        0.000   |       30.321   |        5.518   |  Pos.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477       |       1        |        0.000   |       23.678   |        4.325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501       |       1        |        0.000   |       38.373   |        3.317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570       |       1        |        0.000   |       21.039   |        3.047   |  Pos. p = 0.0594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614       |       1        |        0.000   |       22.215   |        3.099   |  Pos. p = 0.0594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681       |       1        |        0.000   |       18.344   |        2.819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701       |       1        |        0.000   |       20.245   |        1.998   |  Pos. p = 0.0792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716       |       1        |        0.000   |       25.450   |        2.349   |  Pos. p = 0.0792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769       |       1        |        0.000   |       28.107   |        2.470   |  Pos. p = 0.0693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854       |       1        |        0.000   |       25.908   |        2.506   |  Pos. p = 0.0495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941       |       1        |        0.000   |       25.251   |        2.344   |  Pos. p = 0.0891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1118      |       1        |        3.081   |       27.290   |        2.023   |  Pos. p = 0.0495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1176      |       1        |        0.000   |       22.141   |        3.039   |  Pos. p = 0.0297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42C732"/>
                </a:solidFill>
                <a:latin typeface="Menlo Regular"/>
                <a:ea typeface="Menlo Regular"/>
                <a:cs typeface="Menlo Regular"/>
                <a:sym typeface="Menlo Regular"/>
              </a:defRPr>
            </a:pPr>
            <a:r>
              <a:t>|      1237      |       1        |    10000.000   |        0.151   |        0.876   |  Neg. p = 0.0099  |</a:t>
            </a:r>
            <a:endParaRPr>
              <a:solidFill>
                <a:srgbClr val="000000"/>
              </a:solidFill>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D6492E"/>
                </a:solidFill>
                <a:latin typeface="Menlo Regular"/>
                <a:ea typeface="Menlo Regular"/>
                <a:cs typeface="Menlo Regular"/>
                <a:sym typeface="Menlo Regular"/>
              </a:defRPr>
            </a:pPr>
            <a:r>
              <a:t>|      1248      |       1        |        0.000   |       20.075   |        2.336   |  Pos. p = 0.0891  |</a:t>
            </a:r>
            <a:endParaRPr>
              <a:solidFill>
                <a:srgbClr val="000000"/>
              </a:solidFill>
            </a:endParaRPr>
          </a:p>
        </p:txBody>
      </p:sp>
      <p:sp>
        <p:nvSpPr>
          <p:cNvPr id="10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7" name="Image" descr="Image"/>
          <p:cNvPicPr>
            <a:picLocks noChangeAspect="1"/>
          </p:cNvPicPr>
          <p:nvPr/>
        </p:nvPicPr>
        <p:blipFill>
          <a:blip r:embed="rId2">
            <a:extLst/>
          </a:blip>
          <a:stretch>
            <a:fillRect/>
          </a:stretch>
        </p:blipFill>
        <p:spPr>
          <a:xfrm>
            <a:off x="2705360" y="360482"/>
            <a:ext cx="17949851" cy="11619415"/>
          </a:xfrm>
          <a:prstGeom prst="rect">
            <a:avLst/>
          </a:prstGeom>
          <a:ln w="12700">
            <a:miter lim="400000"/>
          </a:ln>
        </p:spPr>
      </p:pic>
      <p:sp>
        <p:nvSpPr>
          <p:cNvPr id="1008" name="Asymptotic p-value is too conservative in this case for most sites"/>
          <p:cNvSpPr txBox="1"/>
          <p:nvPr/>
        </p:nvSpPr>
        <p:spPr>
          <a:xfrm>
            <a:off x="6032144" y="12194509"/>
            <a:ext cx="1231971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Asymptotic p-value is too conservative in this case for most sites</a:t>
            </a:r>
          </a:p>
        </p:txBody>
      </p:sp>
      <p:sp>
        <p:nvSpPr>
          <p:cNvPr id="10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Obtaining site-level dN/dS estimates with FEL"/>
          <p:cNvSpPr txBox="1"/>
          <p:nvPr>
            <p:ph type="title"/>
          </p:nvPr>
        </p:nvSpPr>
        <p:spPr>
          <a:prstGeom prst="rect">
            <a:avLst/>
          </a:prstGeom>
        </p:spPr>
        <p:txBody>
          <a:bodyPr/>
          <a:lstStyle>
            <a:lvl1pPr defTabSz="2340805">
              <a:defRPr spc="-163" sz="8160"/>
            </a:lvl1pPr>
          </a:lstStyle>
          <a:p>
            <a:pPr/>
            <a:r>
              <a:t>Obtaining site-level dN/dS estimates with FEL</a:t>
            </a:r>
          </a:p>
        </p:txBody>
      </p:sp>
      <p:sp>
        <p:nvSpPr>
          <p:cNvPr id="1012" name="dN/dS estimates at individual sites are not precise…"/>
          <p:cNvSpPr txBox="1"/>
          <p:nvPr>
            <p:ph type="body" idx="1"/>
          </p:nvPr>
        </p:nvSpPr>
        <p:spPr>
          <a:xfrm>
            <a:off x="1206500" y="3002380"/>
            <a:ext cx="21971000" cy="9502136"/>
          </a:xfrm>
          <a:prstGeom prst="rect">
            <a:avLst/>
          </a:prstGeom>
        </p:spPr>
        <p:txBody>
          <a:bodyPr/>
          <a:lstStyle/>
          <a:p>
            <a:pPr/>
            <a:r>
              <a:t>dN/dS estimates at individual sites are not </a:t>
            </a:r>
            <a:r>
              <a:rPr b="1"/>
              <a:t>precise</a:t>
            </a:r>
          </a:p>
          <a:p>
            <a:pPr/>
            <a:r>
              <a:t>They are estimated from relatively small samples</a:t>
            </a:r>
          </a:p>
          <a:p>
            <a:pPr/>
            <a:r>
              <a:t>Precision improves with the number of sequences and divergence levels</a:t>
            </a:r>
          </a:p>
          <a:p>
            <a:pPr/>
            <a:r>
              <a:t>One approach to correct for this is to compute approximate site-level confidence intervals.</a:t>
            </a:r>
          </a:p>
        </p:txBody>
      </p:sp>
      <p:sp>
        <p:nvSpPr>
          <p:cNvPr id="10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